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2" r:id="rId2"/>
    <p:sldId id="258" r:id="rId3"/>
    <p:sldId id="263" r:id="rId4"/>
    <p:sldId id="264" r:id="rId5"/>
    <p:sldId id="265" r:id="rId6"/>
    <p:sldId id="266" r:id="rId7"/>
    <p:sldId id="268" r:id="rId8"/>
    <p:sldId id="267" r:id="rId9"/>
    <p:sldId id="269"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7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A2A89C-D02B-4358-B5DB-259643346D2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E101044-6A34-4AD7-BAE4-88C6FBD18474}">
      <dgm:prSet phldrT="[Text]"/>
      <dgm:spPr/>
      <dgm:t>
        <a:bodyPr/>
        <a:lstStyle/>
        <a:p>
          <a:r>
            <a:rPr lang="en-US" dirty="0" smtClean="0"/>
            <a:t>Persuasion</a:t>
          </a:r>
          <a:endParaRPr lang="en-US" dirty="0"/>
        </a:p>
      </dgm:t>
    </dgm:pt>
    <dgm:pt modelId="{7BF635B3-2B0B-4DC8-A7E9-58A34DADAE82}" type="parTrans" cxnId="{E5D34597-F474-4E55-A624-5958BBA66C46}">
      <dgm:prSet/>
      <dgm:spPr/>
      <dgm:t>
        <a:bodyPr/>
        <a:lstStyle/>
        <a:p>
          <a:endParaRPr lang="en-US"/>
        </a:p>
      </dgm:t>
    </dgm:pt>
    <dgm:pt modelId="{A3A71AB7-C89D-442B-8939-AA7B779BE8A6}" type="sibTrans" cxnId="{E5D34597-F474-4E55-A624-5958BBA66C46}">
      <dgm:prSet/>
      <dgm:spPr/>
      <dgm:t>
        <a:bodyPr/>
        <a:lstStyle/>
        <a:p>
          <a:endParaRPr lang="en-US"/>
        </a:p>
      </dgm:t>
    </dgm:pt>
    <dgm:pt modelId="{22523F9F-68FE-41A1-97B8-755A61032716}">
      <dgm:prSet phldrT="[Text]" custT="1"/>
      <dgm:spPr/>
      <dgm:t>
        <a:bodyPr/>
        <a:lstStyle/>
        <a:p>
          <a:r>
            <a:rPr lang="en-US" sz="3200" dirty="0" smtClean="0"/>
            <a:t>Ethos (author credibility)</a:t>
          </a:r>
          <a:endParaRPr lang="en-US" sz="3200" dirty="0"/>
        </a:p>
      </dgm:t>
    </dgm:pt>
    <dgm:pt modelId="{04AE611C-70DF-4CE4-AF1A-C4BB7B022189}" type="parTrans" cxnId="{B35B28CD-CEE1-4D1D-9E74-A6F08207FD09}">
      <dgm:prSet/>
      <dgm:spPr/>
      <dgm:t>
        <a:bodyPr/>
        <a:lstStyle/>
        <a:p>
          <a:endParaRPr lang="en-US"/>
        </a:p>
      </dgm:t>
    </dgm:pt>
    <dgm:pt modelId="{DADE591A-C06C-41C1-B368-6D1536BF883E}" type="sibTrans" cxnId="{B35B28CD-CEE1-4D1D-9E74-A6F08207FD09}">
      <dgm:prSet/>
      <dgm:spPr/>
      <dgm:t>
        <a:bodyPr/>
        <a:lstStyle/>
        <a:p>
          <a:endParaRPr lang="en-US"/>
        </a:p>
      </dgm:t>
    </dgm:pt>
    <dgm:pt modelId="{6E1CC29E-B88F-43F4-BC52-B997152ECF6C}">
      <dgm:prSet phldrT="[Text]" custT="1"/>
      <dgm:spPr/>
      <dgm:t>
        <a:bodyPr/>
        <a:lstStyle/>
        <a:p>
          <a:r>
            <a:rPr lang="en-US" sz="3200" dirty="0" smtClean="0"/>
            <a:t>Pathos (emotional appeal)</a:t>
          </a:r>
          <a:endParaRPr lang="en-US" sz="3200" dirty="0"/>
        </a:p>
      </dgm:t>
    </dgm:pt>
    <dgm:pt modelId="{29210234-EDE1-479F-9EE6-D8AF8B9DF772}" type="parTrans" cxnId="{C474B4EA-0BA3-4F9A-B547-2E6C758A3497}">
      <dgm:prSet/>
      <dgm:spPr/>
      <dgm:t>
        <a:bodyPr/>
        <a:lstStyle/>
        <a:p>
          <a:endParaRPr lang="en-US"/>
        </a:p>
      </dgm:t>
    </dgm:pt>
    <dgm:pt modelId="{AAA7A33D-7984-4C19-BC24-524195CD4B1E}" type="sibTrans" cxnId="{C474B4EA-0BA3-4F9A-B547-2E6C758A3497}">
      <dgm:prSet/>
      <dgm:spPr/>
      <dgm:t>
        <a:bodyPr/>
        <a:lstStyle/>
        <a:p>
          <a:endParaRPr lang="en-US"/>
        </a:p>
      </dgm:t>
    </dgm:pt>
    <dgm:pt modelId="{D51C6302-A9FF-48A0-A36E-8DDF877526FC}">
      <dgm:prSet phldrT="[Text]"/>
      <dgm:spPr/>
      <dgm:t>
        <a:bodyPr/>
        <a:lstStyle/>
        <a:p>
          <a:r>
            <a:rPr lang="en-US" dirty="0" smtClean="0"/>
            <a:t>Argument</a:t>
          </a:r>
          <a:endParaRPr lang="en-US" dirty="0"/>
        </a:p>
      </dgm:t>
    </dgm:pt>
    <dgm:pt modelId="{F4F79FE8-C8D9-47E1-B3ED-3882235AEF02}" type="parTrans" cxnId="{5BE05FC4-DDF5-4CA9-BF5D-DB977E0C55ED}">
      <dgm:prSet/>
      <dgm:spPr/>
      <dgm:t>
        <a:bodyPr/>
        <a:lstStyle/>
        <a:p>
          <a:endParaRPr lang="en-US"/>
        </a:p>
      </dgm:t>
    </dgm:pt>
    <dgm:pt modelId="{44C85266-39E7-4575-BBC4-9EBD08942C5A}" type="sibTrans" cxnId="{5BE05FC4-DDF5-4CA9-BF5D-DB977E0C55ED}">
      <dgm:prSet/>
      <dgm:spPr/>
      <dgm:t>
        <a:bodyPr/>
        <a:lstStyle/>
        <a:p>
          <a:endParaRPr lang="en-US"/>
        </a:p>
      </dgm:t>
    </dgm:pt>
    <dgm:pt modelId="{DA5265DB-BD04-4C8D-88A7-453CDBBE81E4}">
      <dgm:prSet phldrT="[Text]" custT="1"/>
      <dgm:spPr/>
      <dgm:t>
        <a:bodyPr/>
        <a:lstStyle/>
        <a:p>
          <a:r>
            <a:rPr lang="en-US" sz="3200" dirty="0" smtClean="0"/>
            <a:t>Logos (logical appeal)</a:t>
          </a:r>
          <a:endParaRPr lang="en-US" sz="3200" dirty="0"/>
        </a:p>
      </dgm:t>
    </dgm:pt>
    <dgm:pt modelId="{3CB3BC8D-5241-4A36-9C5A-C9BA49DD46B4}" type="parTrans" cxnId="{2BF21893-3E40-4700-8530-792B388FF9D0}">
      <dgm:prSet/>
      <dgm:spPr/>
      <dgm:t>
        <a:bodyPr/>
        <a:lstStyle/>
        <a:p>
          <a:endParaRPr lang="en-US"/>
        </a:p>
      </dgm:t>
    </dgm:pt>
    <dgm:pt modelId="{1110A55C-F3B0-42B2-9AFA-A5B3B229C309}" type="sibTrans" cxnId="{2BF21893-3E40-4700-8530-792B388FF9D0}">
      <dgm:prSet/>
      <dgm:spPr/>
      <dgm:t>
        <a:bodyPr/>
        <a:lstStyle/>
        <a:p>
          <a:endParaRPr lang="en-US"/>
        </a:p>
      </dgm:t>
    </dgm:pt>
    <dgm:pt modelId="{A434CDD1-B03F-4D1D-8C0E-218C30BBC768}">
      <dgm:prSet phldrT="[Text]" custT="1"/>
      <dgm:spPr/>
      <dgm:t>
        <a:bodyPr/>
        <a:lstStyle/>
        <a:p>
          <a:r>
            <a:rPr lang="en-US" sz="3200" dirty="0" smtClean="0"/>
            <a:t>Reason</a:t>
          </a:r>
          <a:endParaRPr lang="en-US" sz="3200" dirty="0"/>
        </a:p>
      </dgm:t>
    </dgm:pt>
    <dgm:pt modelId="{15F254B8-26BB-4FA6-8194-A976DA6F0129}" type="parTrans" cxnId="{CFC049A2-5EEA-4198-9765-56A372BB7016}">
      <dgm:prSet/>
      <dgm:spPr/>
      <dgm:t>
        <a:bodyPr/>
        <a:lstStyle/>
        <a:p>
          <a:endParaRPr lang="en-US"/>
        </a:p>
      </dgm:t>
    </dgm:pt>
    <dgm:pt modelId="{B2B4C08E-E9FC-45EF-B76F-5F32EC87198E}" type="sibTrans" cxnId="{CFC049A2-5EEA-4198-9765-56A372BB7016}">
      <dgm:prSet/>
      <dgm:spPr/>
      <dgm:t>
        <a:bodyPr/>
        <a:lstStyle/>
        <a:p>
          <a:endParaRPr lang="en-US"/>
        </a:p>
      </dgm:t>
    </dgm:pt>
    <dgm:pt modelId="{6345A3E8-14DB-42FC-9510-A03F4956B91A}" type="pres">
      <dgm:prSet presAssocID="{A7A2A89C-D02B-4358-B5DB-259643346D2C}" presName="Name0" presStyleCnt="0">
        <dgm:presLayoutVars>
          <dgm:dir/>
          <dgm:animLvl val="lvl"/>
          <dgm:resizeHandles/>
        </dgm:presLayoutVars>
      </dgm:prSet>
      <dgm:spPr/>
      <dgm:t>
        <a:bodyPr/>
        <a:lstStyle/>
        <a:p>
          <a:endParaRPr lang="en-US"/>
        </a:p>
      </dgm:t>
    </dgm:pt>
    <dgm:pt modelId="{D61A7E34-9539-432A-8D09-E0BE22781EF9}" type="pres">
      <dgm:prSet presAssocID="{7E101044-6A34-4AD7-BAE4-88C6FBD18474}" presName="linNode" presStyleCnt="0"/>
      <dgm:spPr/>
    </dgm:pt>
    <dgm:pt modelId="{12C9F59C-1F15-4F4D-9B3F-BCB7F985FDC8}" type="pres">
      <dgm:prSet presAssocID="{7E101044-6A34-4AD7-BAE4-88C6FBD18474}" presName="parentShp" presStyleLbl="node1" presStyleIdx="0" presStyleCnt="2">
        <dgm:presLayoutVars>
          <dgm:bulletEnabled val="1"/>
        </dgm:presLayoutVars>
      </dgm:prSet>
      <dgm:spPr/>
      <dgm:t>
        <a:bodyPr/>
        <a:lstStyle/>
        <a:p>
          <a:endParaRPr lang="en-US"/>
        </a:p>
      </dgm:t>
    </dgm:pt>
    <dgm:pt modelId="{B75D5BF1-092E-4B26-92E9-12B66062E1C6}" type="pres">
      <dgm:prSet presAssocID="{7E101044-6A34-4AD7-BAE4-88C6FBD18474}" presName="childShp" presStyleLbl="bgAccFollowNode1" presStyleIdx="0" presStyleCnt="2" custScaleX="126856">
        <dgm:presLayoutVars>
          <dgm:bulletEnabled val="1"/>
        </dgm:presLayoutVars>
      </dgm:prSet>
      <dgm:spPr/>
      <dgm:t>
        <a:bodyPr/>
        <a:lstStyle/>
        <a:p>
          <a:endParaRPr lang="en-US"/>
        </a:p>
      </dgm:t>
    </dgm:pt>
    <dgm:pt modelId="{1557064B-C39B-4D62-8F23-A2916C2B73E8}" type="pres">
      <dgm:prSet presAssocID="{A3A71AB7-C89D-442B-8939-AA7B779BE8A6}" presName="spacing" presStyleCnt="0"/>
      <dgm:spPr/>
    </dgm:pt>
    <dgm:pt modelId="{21F16698-1921-4783-8951-8002AD2A2E62}" type="pres">
      <dgm:prSet presAssocID="{D51C6302-A9FF-48A0-A36E-8DDF877526FC}" presName="linNode" presStyleCnt="0"/>
      <dgm:spPr/>
    </dgm:pt>
    <dgm:pt modelId="{42BEA4D4-C7BF-4E68-914D-7A3C8CB81D2B}" type="pres">
      <dgm:prSet presAssocID="{D51C6302-A9FF-48A0-A36E-8DDF877526FC}" presName="parentShp" presStyleLbl="node1" presStyleIdx="1" presStyleCnt="2">
        <dgm:presLayoutVars>
          <dgm:bulletEnabled val="1"/>
        </dgm:presLayoutVars>
      </dgm:prSet>
      <dgm:spPr/>
      <dgm:t>
        <a:bodyPr/>
        <a:lstStyle/>
        <a:p>
          <a:endParaRPr lang="en-US"/>
        </a:p>
      </dgm:t>
    </dgm:pt>
    <dgm:pt modelId="{81333AB1-35E7-4C4A-87BB-3865FA1119C5}" type="pres">
      <dgm:prSet presAssocID="{D51C6302-A9FF-48A0-A36E-8DDF877526FC}" presName="childShp" presStyleLbl="bgAccFollowNode1" presStyleIdx="1" presStyleCnt="2">
        <dgm:presLayoutVars>
          <dgm:bulletEnabled val="1"/>
        </dgm:presLayoutVars>
      </dgm:prSet>
      <dgm:spPr/>
      <dgm:t>
        <a:bodyPr/>
        <a:lstStyle/>
        <a:p>
          <a:endParaRPr lang="en-US"/>
        </a:p>
      </dgm:t>
    </dgm:pt>
  </dgm:ptLst>
  <dgm:cxnLst>
    <dgm:cxn modelId="{5BE05FC4-DDF5-4CA9-BF5D-DB977E0C55ED}" srcId="{A7A2A89C-D02B-4358-B5DB-259643346D2C}" destId="{D51C6302-A9FF-48A0-A36E-8DDF877526FC}" srcOrd="1" destOrd="0" parTransId="{F4F79FE8-C8D9-47E1-B3ED-3882235AEF02}" sibTransId="{44C85266-39E7-4575-BBC4-9EBD08942C5A}"/>
    <dgm:cxn modelId="{B35B28CD-CEE1-4D1D-9E74-A6F08207FD09}" srcId="{7E101044-6A34-4AD7-BAE4-88C6FBD18474}" destId="{22523F9F-68FE-41A1-97B8-755A61032716}" srcOrd="0" destOrd="0" parTransId="{04AE611C-70DF-4CE4-AF1A-C4BB7B022189}" sibTransId="{DADE591A-C06C-41C1-B368-6D1536BF883E}"/>
    <dgm:cxn modelId="{A7A693A1-BAE1-44FD-AC90-742C9FEEE875}" type="presOf" srcId="{A7A2A89C-D02B-4358-B5DB-259643346D2C}" destId="{6345A3E8-14DB-42FC-9510-A03F4956B91A}" srcOrd="0" destOrd="0" presId="urn:microsoft.com/office/officeart/2005/8/layout/vList6"/>
    <dgm:cxn modelId="{E5D34597-F474-4E55-A624-5958BBA66C46}" srcId="{A7A2A89C-D02B-4358-B5DB-259643346D2C}" destId="{7E101044-6A34-4AD7-BAE4-88C6FBD18474}" srcOrd="0" destOrd="0" parTransId="{7BF635B3-2B0B-4DC8-A7E9-58A34DADAE82}" sibTransId="{A3A71AB7-C89D-442B-8939-AA7B779BE8A6}"/>
    <dgm:cxn modelId="{CF019779-6FE3-4B6A-803C-2F947F763332}" type="presOf" srcId="{6E1CC29E-B88F-43F4-BC52-B997152ECF6C}" destId="{B75D5BF1-092E-4B26-92E9-12B66062E1C6}" srcOrd="0" destOrd="1" presId="urn:microsoft.com/office/officeart/2005/8/layout/vList6"/>
    <dgm:cxn modelId="{C474B4EA-0BA3-4F9A-B547-2E6C758A3497}" srcId="{7E101044-6A34-4AD7-BAE4-88C6FBD18474}" destId="{6E1CC29E-B88F-43F4-BC52-B997152ECF6C}" srcOrd="1" destOrd="0" parTransId="{29210234-EDE1-479F-9EE6-D8AF8B9DF772}" sibTransId="{AAA7A33D-7984-4C19-BC24-524195CD4B1E}"/>
    <dgm:cxn modelId="{55480627-7C1D-4B9C-9C74-E696664B6FA5}" type="presOf" srcId="{22523F9F-68FE-41A1-97B8-755A61032716}" destId="{B75D5BF1-092E-4B26-92E9-12B66062E1C6}" srcOrd="0" destOrd="0" presId="urn:microsoft.com/office/officeart/2005/8/layout/vList6"/>
    <dgm:cxn modelId="{C27C8539-3ECC-4413-BC6E-53E6D154021B}" type="presOf" srcId="{D51C6302-A9FF-48A0-A36E-8DDF877526FC}" destId="{42BEA4D4-C7BF-4E68-914D-7A3C8CB81D2B}" srcOrd="0" destOrd="0" presId="urn:microsoft.com/office/officeart/2005/8/layout/vList6"/>
    <dgm:cxn modelId="{CFC049A2-5EEA-4198-9765-56A372BB7016}" srcId="{D51C6302-A9FF-48A0-A36E-8DDF877526FC}" destId="{A434CDD1-B03F-4D1D-8C0E-218C30BBC768}" srcOrd="1" destOrd="0" parTransId="{15F254B8-26BB-4FA6-8194-A976DA6F0129}" sibTransId="{B2B4C08E-E9FC-45EF-B76F-5F32EC87198E}"/>
    <dgm:cxn modelId="{C3C90CA7-FE1A-4B2F-B96E-9CB6DC71D782}" type="presOf" srcId="{A434CDD1-B03F-4D1D-8C0E-218C30BBC768}" destId="{81333AB1-35E7-4C4A-87BB-3865FA1119C5}" srcOrd="0" destOrd="1" presId="urn:microsoft.com/office/officeart/2005/8/layout/vList6"/>
    <dgm:cxn modelId="{2BF21893-3E40-4700-8530-792B388FF9D0}" srcId="{D51C6302-A9FF-48A0-A36E-8DDF877526FC}" destId="{DA5265DB-BD04-4C8D-88A7-453CDBBE81E4}" srcOrd="0" destOrd="0" parTransId="{3CB3BC8D-5241-4A36-9C5A-C9BA49DD46B4}" sibTransId="{1110A55C-F3B0-42B2-9AFA-A5B3B229C309}"/>
    <dgm:cxn modelId="{2346CA8A-5286-47D3-BCF0-94433A2C411B}" type="presOf" srcId="{7E101044-6A34-4AD7-BAE4-88C6FBD18474}" destId="{12C9F59C-1F15-4F4D-9B3F-BCB7F985FDC8}" srcOrd="0" destOrd="0" presId="urn:microsoft.com/office/officeart/2005/8/layout/vList6"/>
    <dgm:cxn modelId="{BEC2C411-E965-4982-AE0A-4991F9592A21}" type="presOf" srcId="{DA5265DB-BD04-4C8D-88A7-453CDBBE81E4}" destId="{81333AB1-35E7-4C4A-87BB-3865FA1119C5}" srcOrd="0" destOrd="0" presId="urn:microsoft.com/office/officeart/2005/8/layout/vList6"/>
    <dgm:cxn modelId="{578882AD-2641-46D6-AFBF-D7F21A0AEE15}" type="presParOf" srcId="{6345A3E8-14DB-42FC-9510-A03F4956B91A}" destId="{D61A7E34-9539-432A-8D09-E0BE22781EF9}" srcOrd="0" destOrd="0" presId="urn:microsoft.com/office/officeart/2005/8/layout/vList6"/>
    <dgm:cxn modelId="{9A79C51C-86DE-4814-BC6D-A6F930C307A3}" type="presParOf" srcId="{D61A7E34-9539-432A-8D09-E0BE22781EF9}" destId="{12C9F59C-1F15-4F4D-9B3F-BCB7F985FDC8}" srcOrd="0" destOrd="0" presId="urn:microsoft.com/office/officeart/2005/8/layout/vList6"/>
    <dgm:cxn modelId="{9BAAC2D3-3E90-4DD0-BD48-A727E346A6FE}" type="presParOf" srcId="{D61A7E34-9539-432A-8D09-E0BE22781EF9}" destId="{B75D5BF1-092E-4B26-92E9-12B66062E1C6}" srcOrd="1" destOrd="0" presId="urn:microsoft.com/office/officeart/2005/8/layout/vList6"/>
    <dgm:cxn modelId="{A9CA9E2B-2666-4DB3-9289-3CC2FF2EC3CB}" type="presParOf" srcId="{6345A3E8-14DB-42FC-9510-A03F4956B91A}" destId="{1557064B-C39B-4D62-8F23-A2916C2B73E8}" srcOrd="1" destOrd="0" presId="urn:microsoft.com/office/officeart/2005/8/layout/vList6"/>
    <dgm:cxn modelId="{8950554C-AAC2-4583-968F-383F45CC8CD6}" type="presParOf" srcId="{6345A3E8-14DB-42FC-9510-A03F4956B91A}" destId="{21F16698-1921-4783-8951-8002AD2A2E62}" srcOrd="2" destOrd="0" presId="urn:microsoft.com/office/officeart/2005/8/layout/vList6"/>
    <dgm:cxn modelId="{A87E5109-8C78-4CA9-B236-61BB54850C5D}" type="presParOf" srcId="{21F16698-1921-4783-8951-8002AD2A2E62}" destId="{42BEA4D4-C7BF-4E68-914D-7A3C8CB81D2B}" srcOrd="0" destOrd="0" presId="urn:microsoft.com/office/officeart/2005/8/layout/vList6"/>
    <dgm:cxn modelId="{29E69F7D-FA31-4446-8B09-956D45A1615A}" type="presParOf" srcId="{21F16698-1921-4783-8951-8002AD2A2E62}" destId="{81333AB1-35E7-4C4A-87BB-3865FA1119C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D5BF1-092E-4B26-92E9-12B66062E1C6}">
      <dsp:nvSpPr>
        <dsp:cNvPr id="0" name=""/>
        <dsp:cNvSpPr/>
      </dsp:nvSpPr>
      <dsp:spPr>
        <a:xfrm>
          <a:off x="3046412" y="558"/>
          <a:ext cx="5788301"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Ethos (author credibility)</a:t>
          </a:r>
          <a:endParaRPr lang="en-US" sz="3200" kern="1200" dirty="0"/>
        </a:p>
        <a:p>
          <a:pPr marL="285750" lvl="1" indent="-285750" algn="l" defTabSz="1422400">
            <a:lnSpc>
              <a:spcPct val="90000"/>
            </a:lnSpc>
            <a:spcBef>
              <a:spcPct val="0"/>
            </a:spcBef>
            <a:spcAft>
              <a:spcPct val="15000"/>
            </a:spcAft>
            <a:buChar char="••"/>
          </a:pPr>
          <a:r>
            <a:rPr lang="en-US" sz="3200" kern="1200" dirty="0" smtClean="0"/>
            <a:t>Pathos (emotional appeal)</a:t>
          </a:r>
          <a:endParaRPr lang="en-US" sz="3200" kern="1200" dirty="0"/>
        </a:p>
      </dsp:txBody>
      <dsp:txXfrm>
        <a:off x="3046412" y="272634"/>
        <a:ext cx="4972072" cy="1632459"/>
      </dsp:txXfrm>
    </dsp:sp>
    <dsp:sp modelId="{12C9F59C-1F15-4F4D-9B3F-BCB7F985FDC8}">
      <dsp:nvSpPr>
        <dsp:cNvPr id="0" name=""/>
        <dsp:cNvSpPr/>
      </dsp:nvSpPr>
      <dsp:spPr>
        <a:xfrm>
          <a:off x="4485" y="558"/>
          <a:ext cx="3041927"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Persuasion</a:t>
          </a:r>
          <a:endParaRPr lang="en-US" sz="4300" kern="1200" dirty="0"/>
        </a:p>
      </dsp:txBody>
      <dsp:txXfrm>
        <a:off x="110738" y="106811"/>
        <a:ext cx="2829421" cy="1964105"/>
      </dsp:txXfrm>
    </dsp:sp>
    <dsp:sp modelId="{81333AB1-35E7-4C4A-87BB-3865FA1119C5}">
      <dsp:nvSpPr>
        <dsp:cNvPr id="0" name=""/>
        <dsp:cNvSpPr/>
      </dsp:nvSpPr>
      <dsp:spPr>
        <a:xfrm>
          <a:off x="3535680" y="2394830"/>
          <a:ext cx="5303520"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Logos (logical appeal)</a:t>
          </a:r>
          <a:endParaRPr lang="en-US" sz="3200" kern="1200" dirty="0"/>
        </a:p>
        <a:p>
          <a:pPr marL="285750" lvl="1" indent="-285750" algn="l" defTabSz="1422400">
            <a:lnSpc>
              <a:spcPct val="90000"/>
            </a:lnSpc>
            <a:spcBef>
              <a:spcPct val="0"/>
            </a:spcBef>
            <a:spcAft>
              <a:spcPct val="15000"/>
            </a:spcAft>
            <a:buChar char="••"/>
          </a:pPr>
          <a:r>
            <a:rPr lang="en-US" sz="3200" kern="1200" dirty="0" smtClean="0"/>
            <a:t>Reason</a:t>
          </a:r>
          <a:endParaRPr lang="en-US" sz="3200" kern="1200" dirty="0"/>
        </a:p>
      </dsp:txBody>
      <dsp:txXfrm>
        <a:off x="3535680" y="2666906"/>
        <a:ext cx="4487291" cy="1632459"/>
      </dsp:txXfrm>
    </dsp:sp>
    <dsp:sp modelId="{42BEA4D4-C7BF-4E68-914D-7A3C8CB81D2B}">
      <dsp:nvSpPr>
        <dsp:cNvPr id="0" name=""/>
        <dsp:cNvSpPr/>
      </dsp:nvSpPr>
      <dsp:spPr>
        <a:xfrm>
          <a:off x="0" y="2394830"/>
          <a:ext cx="3535680"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Argument</a:t>
          </a:r>
          <a:endParaRPr lang="en-US" sz="4300" kern="1200" dirty="0"/>
        </a:p>
      </dsp:txBody>
      <dsp:txXfrm>
        <a:off x="106253" y="2501083"/>
        <a:ext cx="3323174" cy="196410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3E6E8B-0626-4A39-ACCB-6D7F2C95E275}" type="datetimeFigureOut">
              <a:rPr lang="en-US" smtClean="0"/>
              <a:t>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A0413-C479-49ED-91B3-FD25FDBDB1E2}" type="slidenum">
              <a:rPr lang="en-US" smtClean="0"/>
              <a:t>‹#›</a:t>
            </a:fld>
            <a:endParaRPr lang="en-US"/>
          </a:p>
        </p:txBody>
      </p:sp>
    </p:spTree>
    <p:extLst>
      <p:ext uri="{BB962C8B-B14F-4D97-AF65-F5344CB8AC3E}">
        <p14:creationId xmlns:p14="http://schemas.microsoft.com/office/powerpoint/2010/main" val="4132534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Rot="1" noChangeAspect="1" noChangeArrowheads="1" noTextEdit="1"/>
          </p:cNvSpPr>
          <p:nvPr>
            <p:ph type="sldImg"/>
          </p:nvPr>
        </p:nvSpPr>
        <p:spPr>
          <a:solidFill>
            <a:srgbClr val="FFFFFF"/>
          </a:solidFill>
          <a:ln/>
        </p:spPr>
      </p:sp>
      <p:sp>
        <p:nvSpPr>
          <p:cNvPr id="11267" name="Rectangle 2"/>
          <p:cNvSpPr>
            <a:spLocks noGrp="1" noChangeArrowheads="1"/>
          </p:cNvSpPr>
          <p:nvPr>
            <p:ph type="body" idx="1"/>
          </p:nvPr>
        </p:nvSpPr>
        <p:spPr>
          <a:noFill/>
        </p:spPr>
        <p:txBody>
          <a:bodyPr/>
          <a:lstStyle/>
          <a:p>
            <a:pPr marL="44450" eaLnBrk="1" hangingPunct="1">
              <a:spcBef>
                <a:spcPts val="475"/>
              </a:spcBef>
            </a:pPr>
            <a:r>
              <a:rPr lang="en-US" altLang="en-US" sz="1100" u="sng" smtClean="0">
                <a:solidFill>
                  <a:srgbClr val="000000"/>
                </a:solidFill>
                <a:latin typeface="Arial Bold" charset="0"/>
                <a:cs typeface="Arial Bold" charset="0"/>
                <a:sym typeface="Arial Bold" charset="0"/>
              </a:rPr>
              <a:t>Welcome and Introductions</a:t>
            </a:r>
            <a:r>
              <a:rPr lang="en-US" altLang="en-US" sz="1100" smtClean="0">
                <a:solidFill>
                  <a:srgbClr val="000000"/>
                </a:solidFill>
                <a:latin typeface="Arial Bold" charset="0"/>
                <a:cs typeface="Arial Bold" charset="0"/>
                <a:sym typeface="Arial Bold" charset="0"/>
              </a:rPr>
              <a:t> (15 minutes) </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Good morning. My name is _____. I’d like to welcome you to Writing Arguments and Conducting Research: A Focus on Using Evidence. This training is designed for classroom teachers and instructional specialists, although building leaders may also benefit from this deeper look at the shifts in writing focus recommended by the Common Core State Standards.</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As we spend today together, we’ll consider some important aspects of the Common Core State Standards for English Language Arts. We’ll examine language of the Standards, model strategies, and share ideas to take back to the classroom. Our goal is to help you to engage and support all your students in academic writing to prepare them for success with the Next Generation Assessments, college, and career. </a:t>
            </a:r>
          </a:p>
          <a:p>
            <a:pPr marL="44450" eaLnBrk="1" hangingPunct="1">
              <a:spcBef>
                <a:spcPts val="475"/>
              </a:spcBef>
            </a:pPr>
            <a:r>
              <a:rPr lang="en-US" altLang="en-US" sz="1100" smtClean="0">
                <a:solidFill>
                  <a:srgbClr val="000000"/>
                </a:solidFill>
                <a:latin typeface="Arial Bold" charset="0"/>
                <a:cs typeface="Arial Bold" charset="0"/>
                <a:sym typeface="Arial Bold" charset="0"/>
              </a:rPr>
              <a:t>Introductions</a:t>
            </a:r>
          </a:p>
          <a:p>
            <a:pPr marL="44450" eaLnBrk="1" hangingPunct="1"/>
            <a:r>
              <a:rPr lang="en-US" altLang="en-US" sz="1100" smtClean="0">
                <a:solidFill>
                  <a:srgbClr val="000000"/>
                </a:solidFill>
                <a:latin typeface="Arial" charset="0"/>
                <a:cs typeface="Arial" charset="0"/>
                <a:sym typeface="Arial" charset="0"/>
              </a:rPr>
              <a:t>Take a moment to introduce yourself, sharing a little about your professional background and your connection to instruction and assessment. Allow participants to introduce themselves and to share their grade levels and subjects. Use this information to inform training and to select text exemplars for activities.</a:t>
            </a:r>
          </a:p>
          <a:p>
            <a:pPr marL="44450" eaLnBrk="1" hangingPunct="1">
              <a:spcBef>
                <a:spcPts val="838"/>
              </a:spcBef>
            </a:pPr>
            <a:r>
              <a:rPr lang="en-US" altLang="en-US" sz="1100" smtClean="0">
                <a:solidFill>
                  <a:srgbClr val="000000"/>
                </a:solidFill>
                <a:latin typeface="Arial Bold" charset="0"/>
                <a:cs typeface="Arial Bold" charset="0"/>
                <a:sym typeface="Arial Bold" charset="0"/>
              </a:rPr>
              <a:t>TRAINER TIP</a:t>
            </a:r>
            <a:r>
              <a:rPr lang="en-US" altLang="en-US" sz="1100" smtClean="0">
                <a:solidFill>
                  <a:srgbClr val="000000"/>
                </a:solidFill>
                <a:latin typeface="Arial" charset="0"/>
                <a:cs typeface="Arial" charset="0"/>
                <a:sym typeface="Arial" charset="0"/>
              </a:rPr>
              <a:t>: Before training, consider asking participants to bring samples of texts and writing or research assignments that they are currently using or plan to use. They may find it helpful to apply strategies discussed today to their own texts and assignments. </a:t>
            </a:r>
          </a:p>
          <a:p>
            <a:pPr marL="44450" eaLnBrk="1" hangingPunct="1">
              <a:spcBef>
                <a:spcPts val="838"/>
              </a:spcBef>
            </a:pPr>
            <a:r>
              <a:rPr lang="en-US" altLang="en-US" sz="1100" smtClean="0">
                <a:solidFill>
                  <a:srgbClr val="000000"/>
                </a:solidFill>
                <a:latin typeface="Arial Bold" charset="0"/>
                <a:cs typeface="Arial Bold" charset="0"/>
                <a:sym typeface="Arial Bold" charset="0"/>
              </a:rPr>
              <a:t>WEBINAR TIP: </a:t>
            </a:r>
            <a:r>
              <a:rPr lang="en-US" altLang="en-US" sz="1100" smtClean="0">
                <a:solidFill>
                  <a:srgbClr val="000000"/>
                </a:solidFill>
                <a:latin typeface="Arial" charset="0"/>
                <a:cs typeface="Arial" charset="0"/>
                <a:sym typeface="Arial" charset="0"/>
              </a:rPr>
              <a:t>This presentation includes modifications for a two-hour overview webinar—indicated by the webinar icon at the top right corner of select notes pages. Orient participants to the Whiteboard and Participant Panel tools. Have participants use the Hand icon to indicate whether they teach elementary, middle, or high school. Remind them to click again to clear their responses.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solidFill>
            <a:srgbClr val="FFFFFF"/>
          </a:solidFill>
          <a:ln/>
        </p:spPr>
      </p:sp>
      <p:sp>
        <p:nvSpPr>
          <p:cNvPr id="78851" name="Rectangle 2"/>
          <p:cNvSpPr>
            <a:spLocks noGrp="1" noChangeArrowheads="1"/>
          </p:cNvSpPr>
          <p:nvPr>
            <p:ph type="body" idx="1"/>
          </p:nvPr>
        </p:nvSpPr>
        <p:spPr>
          <a:noFill/>
        </p:spPr>
        <p:txBody>
          <a:bodyPr/>
          <a:lstStyle/>
          <a:p>
            <a:pPr marL="44450" eaLnBrk="1" hangingPunct="1">
              <a:spcBef>
                <a:spcPts val="400"/>
              </a:spcBef>
              <a:tabLst>
                <a:tab pos="152400" algn="l"/>
                <a:tab pos="965200" algn="l"/>
              </a:tabLst>
            </a:pPr>
            <a:r>
              <a:rPr lang="en-US" altLang="en-US" sz="1100" smtClean="0">
                <a:solidFill>
                  <a:srgbClr val="000000"/>
                </a:solidFill>
                <a:latin typeface="Arial Bold" charset="0"/>
                <a:cs typeface="Arial Bold" charset="0"/>
                <a:sym typeface="Arial Bold" charset="0"/>
              </a:rPr>
              <a:t>Types of Claims (continued)</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Explain that the type of claim in an argument has implications for the evidence used to support the claim. </a:t>
            </a:r>
          </a:p>
          <a:p>
            <a:pPr marL="44450" eaLnBrk="1" hangingPunct="1">
              <a:spcBef>
                <a:spcPts val="400"/>
              </a:spcBef>
              <a:tabLst>
                <a:tab pos="152400" algn="l"/>
                <a:tab pos="965200" algn="l"/>
              </a:tabLst>
            </a:pPr>
            <a:r>
              <a:rPr lang="en-US" altLang="en-US" sz="1100" smtClean="0">
                <a:solidFill>
                  <a:srgbClr val="000000"/>
                </a:solidFill>
                <a:latin typeface="Arial Italic" charset="0"/>
                <a:cs typeface="Arial Italic" charset="0"/>
                <a:sym typeface="Arial Italic" charset="0"/>
              </a:rPr>
              <a:t>All claims should be supported by compelling, accurate, and relevant evidence, but certain types of claims require specific types of evidence. Let’s consider the types of evidence for the different types of claims on this slide. </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Review the bulleted points on the slide.</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Identifying claim types might be more appropriate for older students—for example, in Grade 8 and above. However, students in the lower grades may benefit from identifying whether or not provided statements are claims. </a:t>
            </a:r>
          </a:p>
          <a:p>
            <a:pPr marL="44450" eaLnBrk="1" hangingPunct="1">
              <a:spcBef>
                <a:spcPts val="400"/>
              </a:spcBef>
              <a:tabLst>
                <a:tab pos="152400" algn="l"/>
                <a:tab pos="965200" algn="l"/>
              </a:tabLst>
            </a:pP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the sample statements.</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You can provide statements like the ones on this slide and ask students below Grade 8 to distinguish between claims and non-claims. For students in Grade 8, you can ask them to identify types of claims using an activity similar to the one here. </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Allow participants 1 minute to read the statements and determine how to label them. Call on volunteers to provide the answers to the statements on the slide. (Answers: Grades K–7: C, X, X,. Grades 8–12: P, F, V)</a:t>
            </a:r>
          </a:p>
          <a:p>
            <a:pPr marL="44450" eaLnBrk="1" hangingPunct="1">
              <a:spcBef>
                <a:spcPts val="838"/>
              </a:spcBef>
              <a:tabLst>
                <a:tab pos="152400" algn="l"/>
                <a:tab pos="965200" algn="l"/>
              </a:tabLst>
            </a:pPr>
            <a:r>
              <a:rPr lang="en-US" altLang="en-US" sz="1100" smtClean="0">
                <a:solidFill>
                  <a:srgbClr val="000000"/>
                </a:solidFill>
                <a:latin typeface="Arial Bold" charset="0"/>
                <a:cs typeface="Arial Bold" charset="0"/>
                <a:sym typeface="Arial Bold" charset="0"/>
              </a:rPr>
              <a:t>WEBINAR TIP</a:t>
            </a:r>
            <a:r>
              <a:rPr lang="en-US" altLang="en-US" sz="1100" smtClean="0">
                <a:solidFill>
                  <a:srgbClr val="000000"/>
                </a:solidFill>
                <a:latin typeface="Arial" charset="0"/>
                <a:cs typeface="Arial" charset="0"/>
                <a:sym typeface="Arial" charset="0"/>
              </a:rPr>
              <a:t>: Assign a participant to each statement. Ask participants to use the Text tool to label the statements.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solidFill>
            <a:srgbClr val="FFFFFF"/>
          </a:solidFill>
          <a:ln/>
        </p:spPr>
      </p:sp>
      <p:sp>
        <p:nvSpPr>
          <p:cNvPr id="83971" name="Rectangle 2"/>
          <p:cNvSpPr>
            <a:spLocks noGrp="1" noChangeArrowheads="1"/>
          </p:cNvSpPr>
          <p:nvPr>
            <p:ph type="body" idx="1"/>
          </p:nvPr>
        </p:nvSpPr>
        <p:spPr>
          <a:noFill/>
        </p:spPr>
        <p:txBody>
          <a:bodyPr/>
          <a:lstStyle/>
          <a:p>
            <a:pPr marL="44450" eaLnBrk="1" hangingPunct="1">
              <a:spcBef>
                <a:spcPts val="475"/>
              </a:spcBef>
            </a:pPr>
            <a:r>
              <a:rPr lang="en-US" altLang="en-US" sz="1100" smtClean="0">
                <a:solidFill>
                  <a:srgbClr val="000000"/>
                </a:solidFill>
                <a:latin typeface="Arial Bold" charset="0"/>
                <a:cs typeface="Arial Bold" charset="0"/>
                <a:sym typeface="Arial Bold" charset="0"/>
              </a:rPr>
              <a:t>Making a Valid Claim</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The Common Core State Standards require students to do regular literary analysis, which is a form of argument writing. In a literary analysis, the author makes an argument for his or her interpretation of a text. This type of writing requires students to make a claim based on a literary or nonfiction text and then locate text-based evidence to support that claim. The claim may be about the text as a whole or an aspect of the text, such as character, setting, plot, or theme.</a:t>
            </a:r>
          </a:p>
          <a:p>
            <a:pPr marL="44450" eaLnBrk="1" hangingPunct="1">
              <a:spcBef>
                <a:spcPts val="475"/>
              </a:spcBef>
            </a:pPr>
            <a:r>
              <a:rPr lang="en-US" altLang="en-US" sz="1100" u="sng" smtClean="0">
                <a:solidFill>
                  <a:srgbClr val="000000"/>
                </a:solidFill>
                <a:latin typeface="Arial Bold" charset="0"/>
                <a:cs typeface="Arial Bold" charset="0"/>
                <a:sym typeface="Arial Bold" charset="0"/>
              </a:rPr>
              <a:t>Activity</a:t>
            </a:r>
            <a:r>
              <a:rPr lang="en-US" altLang="en-US" sz="1100" smtClean="0">
                <a:solidFill>
                  <a:srgbClr val="000000"/>
                </a:solidFill>
                <a:latin typeface="Arial Bold" charset="0"/>
                <a:cs typeface="Arial Bold" charset="0"/>
                <a:sym typeface="Arial Bold" charset="0"/>
              </a:rPr>
              <a:t>: Making a Claim </a:t>
            </a:r>
            <a:r>
              <a:rPr lang="en-US" altLang="en-US" sz="1100" smtClean="0">
                <a:solidFill>
                  <a:srgbClr val="000000"/>
                </a:solidFill>
                <a:latin typeface="Arial" charset="0"/>
                <a:cs typeface="Arial" charset="0"/>
                <a:sym typeface="Arial" charset="0"/>
              </a:rPr>
              <a:t>(5 minutes)</a:t>
            </a:r>
          </a:p>
          <a:p>
            <a:pPr marL="44450" eaLnBrk="1" hangingPunct="1">
              <a:spcBef>
                <a:spcPts val="113"/>
              </a:spcBef>
            </a:pPr>
            <a:r>
              <a:rPr lang="en-US" altLang="en-US" sz="1100" smtClean="0">
                <a:solidFill>
                  <a:srgbClr val="000000"/>
                </a:solidFill>
                <a:latin typeface="Arial" charset="0"/>
                <a:cs typeface="Arial" charset="0"/>
                <a:sym typeface="Arial" charset="0"/>
              </a:rPr>
              <a:t>Direct participants to the text exemplars on </a:t>
            </a:r>
            <a:r>
              <a:rPr lang="en-US" altLang="en-US" sz="1100" smtClean="0">
                <a:solidFill>
                  <a:srgbClr val="000000"/>
                </a:solidFill>
                <a:latin typeface="Arial Bold" charset="0"/>
                <a:cs typeface="Arial Bold" charset="0"/>
                <a:sym typeface="Arial Bold" charset="0"/>
              </a:rPr>
              <a:t>PG pages 11–17</a:t>
            </a:r>
            <a:r>
              <a:rPr lang="en-US" altLang="en-US" sz="1100" smtClean="0">
                <a:solidFill>
                  <a:srgbClr val="000000"/>
                </a:solidFill>
                <a:latin typeface="Arial" charset="0"/>
                <a:cs typeface="Arial" charset="0"/>
                <a:sym typeface="Arial" charset="0"/>
              </a:rPr>
              <a:t>. Have them reread the text. Provide a reading purpose—to read with the idea of looking for a valid, debatable claim based on their reading of the text. </a:t>
            </a:r>
          </a:p>
          <a:p>
            <a:pPr marL="44450" eaLnBrk="1" hangingPunct="1">
              <a:spcBef>
                <a:spcPts val="475"/>
              </a:spcBef>
            </a:pPr>
            <a:r>
              <a:rPr lang="en-US" altLang="en-US" sz="1100" smtClean="0">
                <a:solidFill>
                  <a:srgbClr val="000000"/>
                </a:solidFill>
                <a:latin typeface="Arial" charset="0"/>
                <a:cs typeface="Arial" charset="0"/>
                <a:sym typeface="Arial" charset="0"/>
              </a:rPr>
              <a:t>Consider having participants work in pairs within their grade levels. After five minutes, call the group back together and ask volunteers to share their claims. </a:t>
            </a:r>
          </a:p>
          <a:p>
            <a:pPr marL="44450" eaLnBrk="1" hangingPunct="1">
              <a:spcBef>
                <a:spcPts val="475"/>
              </a:spcBef>
            </a:pPr>
            <a:r>
              <a:rPr lang="en-US" altLang="en-US" sz="1100" smtClean="0">
                <a:solidFill>
                  <a:srgbClr val="000000"/>
                </a:solidFill>
                <a:latin typeface="Arial" charset="0"/>
                <a:cs typeface="Arial" charset="0"/>
                <a:sym typeface="Arial" charset="0"/>
              </a:rPr>
              <a:t>Tell participants to remember their claims, as you will refer to them later in the training.</a:t>
            </a:r>
          </a:p>
          <a:p>
            <a:pPr marL="44450" eaLnBrk="1" hangingPunct="1">
              <a:spcBef>
                <a:spcPts val="475"/>
              </a:spcBef>
            </a:pPr>
            <a:endParaRPr lang="en-US" altLang="en-US" sz="2200" smtClean="0">
              <a:ea typeface="Lucida Grande" charset="0"/>
              <a:cs typeface="Lucida Grande" charset="0"/>
              <a:sym typeface="Lucida Grande" charset="0"/>
            </a:endParaRPr>
          </a:p>
          <a:p>
            <a:pPr marL="44450" eaLnBrk="1" hangingPunct="1">
              <a:spcBef>
                <a:spcPts val="475"/>
              </a:spcBef>
            </a:pPr>
            <a:r>
              <a:rPr lang="en-US" altLang="en-US" sz="1100" smtClean="0">
                <a:solidFill>
                  <a:srgbClr val="000000"/>
                </a:solidFill>
                <a:latin typeface="Arial Bold" charset="0"/>
                <a:cs typeface="Arial Bold" charset="0"/>
                <a:sym typeface="Arial Bold" charset="0"/>
              </a:rPr>
              <a:t>WEBINAR TIP: </a:t>
            </a:r>
            <a:r>
              <a:rPr lang="en-US" altLang="en-US" sz="1100" smtClean="0">
                <a:solidFill>
                  <a:srgbClr val="000000"/>
                </a:solidFill>
                <a:latin typeface="Arial" charset="0"/>
                <a:cs typeface="Arial" charset="0"/>
                <a:sym typeface="Arial" charset="0"/>
              </a:rPr>
              <a:t>Have participants use Chat to respond.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
          <p:cNvSpPr>
            <a:spLocks noGrp="1" noRot="1" noChangeAspect="1" noChangeArrowheads="1" noTextEdit="1"/>
          </p:cNvSpPr>
          <p:nvPr>
            <p:ph type="sldImg"/>
          </p:nvPr>
        </p:nvSpPr>
        <p:spPr>
          <a:solidFill>
            <a:srgbClr val="FFFFFF"/>
          </a:solidFill>
          <a:ln/>
        </p:spPr>
      </p:sp>
      <p:sp>
        <p:nvSpPr>
          <p:cNvPr id="107523" name="Rectangle 2"/>
          <p:cNvSpPr>
            <a:spLocks noGrp="1" noChangeArrowheads="1"/>
          </p:cNvSpPr>
          <p:nvPr>
            <p:ph type="body" idx="1"/>
          </p:nvPr>
        </p:nvSpPr>
        <p:spPr>
          <a:noFill/>
        </p:spPr>
        <p:txBody>
          <a:bodyPr/>
          <a:lstStyle/>
          <a:p>
            <a:pPr marL="44450" eaLnBrk="1" hangingPunct="1">
              <a:spcBef>
                <a:spcPts val="475"/>
              </a:spcBef>
            </a:pPr>
            <a:r>
              <a:rPr lang="en-US" altLang="en-US" sz="1100" smtClean="0">
                <a:solidFill>
                  <a:srgbClr val="000000"/>
                </a:solidFill>
                <a:latin typeface="Arial Bold" charset="0"/>
                <a:cs typeface="Arial Bold" charset="0"/>
                <a:sym typeface="Arial Bold" charset="0"/>
              </a:rPr>
              <a:t>Understanding Counterclaims</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Remember that another key element of an argument is a counterclaim.</a:t>
            </a:r>
          </a:p>
          <a:p>
            <a:pPr marL="44450" eaLnBrk="1" hangingPunct="1">
              <a:spcBef>
                <a:spcPts val="475"/>
              </a:spcBef>
            </a:pPr>
            <a:r>
              <a:rPr lang="en-US" altLang="en-US" sz="1100" smtClean="0">
                <a:solidFill>
                  <a:srgbClr val="000000"/>
                </a:solidFill>
                <a:latin typeface="Arial" charset="0"/>
                <a:cs typeface="Arial" charset="0"/>
                <a:sym typeface="Arial" charset="0"/>
              </a:rPr>
              <a:t>Explain that counterclaims enhance the credibility of an argument by pre-empting any contradictions that might detract from the claim.</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Counterclaims are an important part of viewing argument as a conversation. The writer imagines what someone might say to reject or contradict the writer’s claim. Graff and Birkenstein refer to this as “planting a naysayer.” They argue that “everyone’s writing actually improves when we not only listen to these objections but give them an explicit hearing in our writing.” </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At Harvard University’s writing center, counterclaims are described as “the turn against” the claim. First you turn against your own claim to point out holes or problems with it or to offer a counterproposal. Then you turn back to your claim with an explanation of why it is better, more reasonable, or more important than the counterclaim.  </a:t>
            </a:r>
          </a:p>
          <a:p>
            <a:pPr marL="44450" eaLnBrk="1" hangingPunct="1">
              <a:spcBef>
                <a:spcPts val="475"/>
              </a:spcBef>
            </a:pPr>
            <a:r>
              <a:rPr lang="en-US" altLang="en-US" sz="1100" smtClean="0">
                <a:solidFill>
                  <a:srgbClr val="000000"/>
                </a:solidFill>
                <a:latin typeface="Arial" charset="0"/>
                <a:cs typeface="Arial" charset="0"/>
                <a:sym typeface="Arial" charset="0"/>
              </a:rPr>
              <a:t>Emphasize that identifying and addressing counterclaims is an important part of academic and professional writing. </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The Common Core State Standards expect even very young writers to begin including counterclaims in their formal writing. Let’s take a look at some ways to use sentence frames that introduce the concept even in the earliest grades.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Grp="1" noRot="1" noChangeAspect="1" noChangeArrowheads="1" noTextEdit="1"/>
          </p:cNvSpPr>
          <p:nvPr>
            <p:ph type="sldImg"/>
          </p:nvPr>
        </p:nvSpPr>
        <p:spPr>
          <a:solidFill>
            <a:srgbClr val="FFFFFF"/>
          </a:solidFill>
          <a:ln/>
        </p:spPr>
      </p:sp>
      <p:sp>
        <p:nvSpPr>
          <p:cNvPr id="119811" name="Rectangle 2"/>
          <p:cNvSpPr>
            <a:spLocks noGrp="1" noChangeArrowheads="1"/>
          </p:cNvSpPr>
          <p:nvPr>
            <p:ph type="body" idx="1"/>
          </p:nvPr>
        </p:nvSpPr>
        <p:spPr>
          <a:noFill/>
        </p:spPr>
        <p:txBody>
          <a:bodyPr/>
          <a:lstStyle/>
          <a:p>
            <a:pPr marL="44450" eaLnBrk="1" hangingPunct="1">
              <a:spcBef>
                <a:spcPts val="475"/>
              </a:spcBef>
            </a:pPr>
            <a:r>
              <a:rPr lang="en-US" altLang="en-US" sz="1100" smtClean="0">
                <a:solidFill>
                  <a:srgbClr val="000000"/>
                </a:solidFill>
                <a:latin typeface="Arial Bold" charset="0"/>
                <a:cs typeface="Arial Bold" charset="0"/>
                <a:sym typeface="Arial Bold" charset="0"/>
              </a:rPr>
              <a:t>Using Academic Language</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As students develop argumentative discourse, encourage them to replace stale, overused words with more precise, academic language. For example, instead of saying “good,” students might use the words “compelling” or “convincing.”</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Here is one strategy for using academic language: provide a Word Bank of precise, argument-related words that students may choose from as they formulate their arguments. This use of academic language is a critical skill emphasized in the Common Core State Standards.</a:t>
            </a:r>
          </a:p>
          <a:p>
            <a:pPr marL="44450" eaLnBrk="1" hangingPunct="1">
              <a:spcBef>
                <a:spcPts val="475"/>
              </a:spcBef>
            </a:pPr>
            <a:r>
              <a:rPr lang="en-US" altLang="en-US" sz="1100" smtClean="0">
                <a:solidFill>
                  <a:srgbClr val="000000"/>
                </a:solidFill>
                <a:latin typeface="Arial" charset="0"/>
                <a:cs typeface="Arial" charset="0"/>
                <a:sym typeface="Arial" charset="0"/>
              </a:rPr>
              <a:t>Provide one or two minutes for participants to silently review the list of words on the slide. Then point out the nuances in meaning between many of the words. For example, “alarming” seems to foster more attention than “disturbing.”</a:t>
            </a:r>
          </a:p>
          <a:p>
            <a:pPr marL="44450" eaLnBrk="1" hangingPunct="1">
              <a:spcBef>
                <a:spcPts val="475"/>
              </a:spcBef>
            </a:pPr>
            <a:r>
              <a:rPr lang="en-US" altLang="en-US" sz="1100" smtClean="0">
                <a:solidFill>
                  <a:srgbClr val="000000"/>
                </a:solidFill>
                <a:latin typeface="Arial" charset="0"/>
                <a:cs typeface="Arial" charset="0"/>
                <a:sym typeface="Arial" charset="0"/>
              </a:rPr>
              <a:t>Ask volunteers to identify other examples of similar words with differences in nuance. (Possible response: “Substantial” implies a bigger quantity than “adequate.”) </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Now let’s try using frames and academic language to structure our own arguments.</a:t>
            </a:r>
          </a:p>
          <a:p>
            <a:pPr marL="44450" eaLnBrk="1" hangingPunct="1">
              <a:spcBef>
                <a:spcPts val="800"/>
              </a:spcBef>
            </a:pPr>
            <a:r>
              <a:rPr lang="en-US" altLang="en-US" sz="1100" smtClean="0">
                <a:solidFill>
                  <a:srgbClr val="000000"/>
                </a:solidFill>
                <a:latin typeface="Arial Bold" charset="0"/>
                <a:cs typeface="Arial Bold" charset="0"/>
                <a:sym typeface="Arial Bold" charset="0"/>
              </a:rPr>
              <a:t>TRAINER TIP:</a:t>
            </a:r>
            <a:r>
              <a:rPr lang="en-US" altLang="en-US" sz="1100" smtClean="0">
                <a:solidFill>
                  <a:srgbClr val="000000"/>
                </a:solidFill>
                <a:latin typeface="Arial" charset="0"/>
                <a:cs typeface="Arial" charset="0"/>
                <a:sym typeface="Arial" charset="0"/>
              </a:rPr>
              <a:t> Explain that the Day 2 training focusing on building academic language includes strategies such as using word banks to support students with precise academic words.</a:t>
            </a:r>
            <a:r>
              <a:rPr lang="en-US" altLang="en-US" sz="1100" smtClean="0">
                <a:solidFill>
                  <a:srgbClr val="000000"/>
                </a:solidFill>
                <a:latin typeface="Arial Italic" charset="0"/>
                <a:cs typeface="Arial Italic" charset="0"/>
                <a:sym typeface="Arial Italic"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Grp="1" noRot="1" noChangeAspect="1" noChangeArrowheads="1" noTextEdit="1"/>
          </p:cNvSpPr>
          <p:nvPr>
            <p:ph type="sldImg"/>
          </p:nvPr>
        </p:nvSpPr>
        <p:spPr>
          <a:solidFill>
            <a:srgbClr val="FFFFFF"/>
          </a:solidFill>
          <a:ln/>
        </p:spPr>
      </p:sp>
      <p:sp>
        <p:nvSpPr>
          <p:cNvPr id="125955" name="Rectangle 2"/>
          <p:cNvSpPr>
            <a:spLocks noGrp="1" noChangeArrowheads="1"/>
          </p:cNvSpPr>
          <p:nvPr>
            <p:ph type="body" idx="1"/>
          </p:nvPr>
        </p:nvSpPr>
        <p:spPr>
          <a:noFill/>
        </p:spPr>
        <p:txBody>
          <a:bodyPr/>
          <a:lstStyle/>
          <a:p>
            <a:pPr marL="44450" eaLnBrk="1" hangingPunct="1">
              <a:spcBef>
                <a:spcPts val="475"/>
              </a:spcBef>
            </a:pPr>
            <a:r>
              <a:rPr lang="en-US" altLang="en-US" sz="1100" smtClean="0">
                <a:solidFill>
                  <a:srgbClr val="000000"/>
                </a:solidFill>
                <a:latin typeface="Arial Bold" charset="0"/>
                <a:cs typeface="Arial Bold" charset="0"/>
                <a:sym typeface="Arial Bold" charset="0"/>
              </a:rPr>
              <a:t>Recognizing Fact and Opinion</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Younger students, students with special needs, and some English language learners may have difficulty distinguishing fact from opinion. Yet if students are expected to write clear coherent arguments, they need to be able to do just that. It’s important to help ALL students understand this first step before writing an opinion or argument paper. Let’s look at a strategy that can help students separate fact from opinion. </a:t>
            </a:r>
          </a:p>
          <a:p>
            <a:pPr marL="44450" eaLnBrk="1" hangingPunct="1">
              <a:spcBef>
                <a:spcPts val="475"/>
              </a:spcBef>
            </a:pPr>
            <a:r>
              <a:rPr lang="en-US" altLang="en-US" sz="1100" u="sng" smtClean="0">
                <a:solidFill>
                  <a:srgbClr val="000000"/>
                </a:solidFill>
                <a:latin typeface="Arial Bold" charset="0"/>
                <a:cs typeface="Arial Bold" charset="0"/>
                <a:sym typeface="Arial Bold" charset="0"/>
              </a:rPr>
              <a:t>Activity:</a:t>
            </a:r>
            <a:r>
              <a:rPr lang="en-US" altLang="en-US" sz="1100" smtClean="0">
                <a:solidFill>
                  <a:srgbClr val="000000"/>
                </a:solidFill>
                <a:latin typeface="Arial Bold" charset="0"/>
                <a:cs typeface="Arial Bold" charset="0"/>
                <a:sym typeface="Arial Bold" charset="0"/>
              </a:rPr>
              <a:t> Distinguishing Fact From Opinion </a:t>
            </a:r>
            <a:r>
              <a:rPr lang="en-US" altLang="en-US" sz="1100" smtClean="0">
                <a:solidFill>
                  <a:srgbClr val="000000"/>
                </a:solidFill>
                <a:latin typeface="Arial" charset="0"/>
                <a:cs typeface="Arial" charset="0"/>
                <a:sym typeface="Arial" charset="0"/>
              </a:rPr>
              <a:t>(5 minutes)</a:t>
            </a:r>
          </a:p>
          <a:p>
            <a:pPr marL="44450" eaLnBrk="1" hangingPunct="1">
              <a:spcBef>
                <a:spcPts val="113"/>
              </a:spcBef>
            </a:pPr>
            <a:r>
              <a:rPr lang="en-US" altLang="en-US" sz="1100" smtClean="0">
                <a:solidFill>
                  <a:srgbClr val="000000"/>
                </a:solidFill>
                <a:latin typeface="Arial" charset="0"/>
                <a:cs typeface="Arial" charset="0"/>
                <a:sym typeface="Arial" charset="0"/>
              </a:rPr>
              <a:t>Read aloud the sample topic: the world’s most violent storms. Ask participants to work in pairs or groups of 3 to 4 to record facts about the topic from the model text on </a:t>
            </a:r>
            <a:r>
              <a:rPr lang="en-US" altLang="en-US" sz="1100" smtClean="0">
                <a:solidFill>
                  <a:srgbClr val="000000"/>
                </a:solidFill>
                <a:latin typeface="Arial Bold" charset="0"/>
                <a:cs typeface="Arial Bold" charset="0"/>
                <a:sym typeface="Arial Bold" charset="0"/>
              </a:rPr>
              <a:t>PG page 10</a:t>
            </a:r>
            <a:r>
              <a:rPr lang="en-US" altLang="en-US" sz="1100" smtClean="0">
                <a:solidFill>
                  <a:srgbClr val="000000"/>
                </a:solidFill>
                <a:latin typeface="Arial" charset="0"/>
                <a:cs typeface="Arial" charset="0"/>
                <a:sym typeface="Arial" charset="0"/>
              </a:rPr>
              <a:t>. Participants should also write an opinion for each fact they recorded. Direct participants to use the Fact versus Opinion graphic organizer on </a:t>
            </a:r>
            <a:r>
              <a:rPr lang="en-US" altLang="en-US" sz="1100" smtClean="0">
                <a:solidFill>
                  <a:srgbClr val="000000"/>
                </a:solidFill>
                <a:latin typeface="Arial Bold" charset="0"/>
                <a:cs typeface="Arial Bold" charset="0"/>
                <a:sym typeface="Arial Bold" charset="0"/>
              </a:rPr>
              <a:t>PG page 19</a:t>
            </a:r>
            <a:r>
              <a:rPr lang="en-US" altLang="en-US" sz="1100" smtClean="0">
                <a:solidFill>
                  <a:srgbClr val="000000"/>
                </a:solidFill>
                <a:latin typeface="Arial" charset="0"/>
                <a:cs typeface="Arial" charset="0"/>
                <a:sym typeface="Arial" charset="0"/>
              </a:rPr>
              <a:t>. </a:t>
            </a:r>
          </a:p>
          <a:p>
            <a:pPr marL="44450" eaLnBrk="1" hangingPunct="1">
              <a:spcBef>
                <a:spcPts val="113"/>
              </a:spcBef>
            </a:pPr>
            <a:r>
              <a:rPr lang="en-US" altLang="en-US" sz="1100" smtClean="0">
                <a:solidFill>
                  <a:srgbClr val="000000"/>
                </a:solidFill>
                <a:latin typeface="Arial" charset="0"/>
                <a:cs typeface="Arial" charset="0"/>
                <a:sym typeface="Arial" charset="0"/>
              </a:rPr>
              <a:t>Then </a:t>
            </a: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the sample fact and opinion on the slide. If necessary, </a:t>
            </a: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provide the second example fact: </a:t>
            </a:r>
            <a:r>
              <a:rPr lang="en-US" altLang="en-US" sz="1100" smtClean="0">
                <a:solidFill>
                  <a:srgbClr val="000000"/>
                </a:solidFill>
                <a:latin typeface="Arial Italic" charset="0"/>
                <a:cs typeface="Arial Italic" charset="0"/>
                <a:sym typeface="Arial Italic" charset="0"/>
              </a:rPr>
              <a:t>Hurricanes develop from warm, damp air in tropical areas</a:t>
            </a:r>
            <a:r>
              <a:rPr lang="en-US" altLang="en-US" sz="1100" smtClean="0">
                <a:solidFill>
                  <a:srgbClr val="000000"/>
                </a:solidFill>
                <a:latin typeface="Arial" charset="0"/>
                <a:cs typeface="Arial" charset="0"/>
                <a:sym typeface="Arial" charset="0"/>
              </a:rPr>
              <a:t>. Have participants write a text-based opinion for the fact. (Possible response: </a:t>
            </a:r>
            <a:r>
              <a:rPr lang="en-US" altLang="en-US" sz="1100" smtClean="0">
                <a:solidFill>
                  <a:srgbClr val="000000"/>
                </a:solidFill>
                <a:latin typeface="Arial Italic" charset="0"/>
                <a:cs typeface="Arial Italic" charset="0"/>
                <a:sym typeface="Arial Italic" charset="0"/>
              </a:rPr>
              <a:t>Hurricanes cause the most severe damages in non-tropical areas.)</a:t>
            </a:r>
          </a:p>
          <a:p>
            <a:pPr marL="44450" eaLnBrk="1" hangingPunct="1">
              <a:spcBef>
                <a:spcPts val="475"/>
              </a:spcBef>
            </a:pPr>
            <a:r>
              <a:rPr lang="en-US" altLang="en-US" sz="1100" smtClean="0">
                <a:solidFill>
                  <a:srgbClr val="000000"/>
                </a:solidFill>
                <a:latin typeface="Arial" charset="0"/>
                <a:cs typeface="Arial" charset="0"/>
                <a:sym typeface="Arial" charset="0"/>
              </a:rPr>
              <a:t>After 3 to 4 minutes, invite groups to share their facts and opinions.</a:t>
            </a:r>
          </a:p>
          <a:p>
            <a:pPr marL="44450" eaLnBrk="1" hangingPunct="1">
              <a:spcBef>
                <a:spcPts val="800"/>
              </a:spcBef>
            </a:pPr>
            <a:r>
              <a:rPr lang="en-US" altLang="en-US" sz="1100" smtClean="0">
                <a:solidFill>
                  <a:srgbClr val="000000"/>
                </a:solidFill>
                <a:latin typeface="Arial Bold" charset="0"/>
                <a:cs typeface="Arial Bold" charset="0"/>
                <a:sym typeface="Arial Bold" charset="0"/>
              </a:rPr>
              <a:t>WEBINAR TIP: </a:t>
            </a:r>
            <a:r>
              <a:rPr lang="en-US" altLang="en-US" sz="1100" smtClean="0">
                <a:solidFill>
                  <a:srgbClr val="000000"/>
                </a:solidFill>
                <a:latin typeface="Arial" charset="0"/>
                <a:cs typeface="Arial" charset="0"/>
                <a:sym typeface="Arial" charset="0"/>
              </a:rPr>
              <a:t>Have participants use the Text Tool to complete the chart.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Read</a:t>
            </a:r>
            <a:r>
              <a:rPr lang="en-US" baseline="0" dirty="0" smtClean="0"/>
              <a:t> box insert—what is difference?</a:t>
            </a: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2BDB87-73EA-4E87-86D2-B5DFF4BF8E1B}"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Rot="1" noChangeAspect="1" noChangeArrowheads="1" noTextEdit="1"/>
          </p:cNvSpPr>
          <p:nvPr>
            <p:ph type="sldImg"/>
          </p:nvPr>
        </p:nvSpPr>
        <p:spPr>
          <a:solidFill>
            <a:srgbClr val="FFFFFF"/>
          </a:solidFill>
          <a:ln/>
        </p:spPr>
      </p:sp>
      <p:sp>
        <p:nvSpPr>
          <p:cNvPr id="27651" name="Rectangle 2"/>
          <p:cNvSpPr>
            <a:spLocks noGrp="1" noChangeArrowheads="1"/>
          </p:cNvSpPr>
          <p:nvPr>
            <p:ph type="body" idx="1"/>
          </p:nvPr>
        </p:nvSpPr>
        <p:spPr>
          <a:noFill/>
        </p:spPr>
        <p:txBody>
          <a:bodyPr/>
          <a:lstStyle/>
          <a:p>
            <a:pPr marL="44450" eaLnBrk="1" hangingPunct="1">
              <a:spcBef>
                <a:spcPts val="350"/>
              </a:spcBef>
            </a:pPr>
            <a:r>
              <a:rPr lang="en-US" altLang="en-US" sz="1100" smtClean="0">
                <a:solidFill>
                  <a:srgbClr val="000000"/>
                </a:solidFill>
                <a:latin typeface="Arial Bold" charset="0"/>
                <a:cs typeface="Arial Bold" charset="0"/>
                <a:sym typeface="Arial Bold" charset="0"/>
              </a:rPr>
              <a:t>Defining Argument Writing</a:t>
            </a:r>
          </a:p>
          <a:p>
            <a:pPr marL="44450" eaLnBrk="1" hangingPunct="1">
              <a:spcBef>
                <a:spcPts val="350"/>
              </a:spcBef>
            </a:pPr>
            <a:r>
              <a:rPr lang="en-US" altLang="en-US" sz="1100" smtClean="0">
                <a:solidFill>
                  <a:srgbClr val="000000"/>
                </a:solidFill>
                <a:latin typeface="Arial Italic" charset="0"/>
                <a:cs typeface="Arial Italic" charset="0"/>
                <a:sym typeface="Arial Italic" charset="0"/>
              </a:rPr>
              <a:t>As we saw earlier, Merriam-Webster defines </a:t>
            </a:r>
            <a:r>
              <a:rPr lang="en-US" altLang="en-US" sz="1100" smtClean="0">
                <a:solidFill>
                  <a:srgbClr val="000000"/>
                </a:solidFill>
                <a:latin typeface="Arial" charset="0"/>
                <a:cs typeface="Arial" charset="0"/>
                <a:sym typeface="Arial" charset="0"/>
              </a:rPr>
              <a:t>argument</a:t>
            </a:r>
            <a:r>
              <a:rPr lang="en-US" altLang="en-US" sz="1100" smtClean="0">
                <a:solidFill>
                  <a:srgbClr val="000000"/>
                </a:solidFill>
                <a:latin typeface="Arial Italic" charset="0"/>
                <a:cs typeface="Arial Italic" charset="0"/>
                <a:sym typeface="Arial Italic" charset="0"/>
              </a:rPr>
              <a:t> as “a discourse to persuade.” So argument writing can be defined as the use of claims based on facts and reasoning to convince readers or an audience about an idea or issue. </a:t>
            </a:r>
          </a:p>
          <a:p>
            <a:pPr marL="44450" eaLnBrk="1" hangingPunct="1">
              <a:spcBef>
                <a:spcPts val="350"/>
              </a:spcBef>
            </a:pPr>
            <a:r>
              <a:rPr lang="en-US" altLang="en-US" sz="1100" smtClean="0">
                <a:solidFill>
                  <a:srgbClr val="000000"/>
                </a:solidFill>
                <a:latin typeface="Arial Italic" charset="0"/>
                <a:cs typeface="Arial Italic" charset="0"/>
                <a:sym typeface="Arial Italic" charset="0"/>
              </a:rPr>
              <a:t>The Common Core State Standards make a distinction between argument and persuasion, emphasizing that </a:t>
            </a:r>
            <a:r>
              <a:rPr lang="en-US" altLang="en-US" sz="1100" u="sng" smtClean="0">
                <a:solidFill>
                  <a:srgbClr val="000000"/>
                </a:solidFill>
                <a:latin typeface="Arial Italic" charset="0"/>
                <a:cs typeface="Arial Italic" charset="0"/>
                <a:sym typeface="Arial Italic" charset="0"/>
              </a:rPr>
              <a:t>logical argument</a:t>
            </a:r>
            <a:r>
              <a:rPr lang="en-US" altLang="en-US" sz="1100" smtClean="0">
                <a:solidFill>
                  <a:srgbClr val="000000"/>
                </a:solidFill>
                <a:latin typeface="Arial Italic" charset="0"/>
                <a:cs typeface="Arial Italic" charset="0"/>
                <a:sym typeface="Arial Italic" charset="0"/>
              </a:rPr>
              <a:t> is a particularly important form for college and career readiness. </a:t>
            </a:r>
          </a:p>
          <a:p>
            <a:pPr marL="44450" eaLnBrk="1" hangingPunct="1">
              <a:spcBef>
                <a:spcPts val="350"/>
              </a:spcBef>
            </a:pP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each part of the Venn diagram, beginning with the similarity between the forms. Briefly compare </a:t>
            </a:r>
            <a:r>
              <a:rPr lang="en-US" altLang="en-US" sz="1100" smtClean="0">
                <a:solidFill>
                  <a:srgbClr val="000000"/>
                </a:solidFill>
                <a:latin typeface="Arial Italic" charset="0"/>
                <a:cs typeface="Arial Italic" charset="0"/>
                <a:sym typeface="Arial Italic" charset="0"/>
              </a:rPr>
              <a:t>argument</a:t>
            </a:r>
            <a:r>
              <a:rPr lang="en-US" altLang="en-US" sz="1100" smtClean="0">
                <a:solidFill>
                  <a:srgbClr val="000000"/>
                </a:solidFill>
                <a:latin typeface="Arial" charset="0"/>
                <a:cs typeface="Arial" charset="0"/>
                <a:sym typeface="Arial" charset="0"/>
              </a:rPr>
              <a:t> and </a:t>
            </a:r>
            <a:r>
              <a:rPr lang="en-US" altLang="en-US" sz="1100" smtClean="0">
                <a:solidFill>
                  <a:srgbClr val="000000"/>
                </a:solidFill>
                <a:latin typeface="Arial Italic" charset="0"/>
                <a:cs typeface="Arial Italic" charset="0"/>
                <a:sym typeface="Arial Italic" charset="0"/>
              </a:rPr>
              <a:t>persuasion</a:t>
            </a:r>
            <a:r>
              <a:rPr lang="en-US" altLang="en-US" sz="1100" smtClean="0">
                <a:solidFill>
                  <a:srgbClr val="000000"/>
                </a:solidFill>
                <a:latin typeface="Arial" charset="0"/>
                <a:cs typeface="Arial" charset="0"/>
                <a:sym typeface="Arial" charset="0"/>
              </a:rPr>
              <a:t> using these notes:</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Both forms</a:t>
            </a:r>
            <a:r>
              <a:rPr lang="en-US" altLang="en-US" sz="1100" smtClean="0">
                <a:solidFill>
                  <a:srgbClr val="000000"/>
                </a:solidFill>
                <a:latin typeface="Arial Italic" charset="0"/>
                <a:cs typeface="Arial Italic" charset="0"/>
                <a:sym typeface="Arial Italic" charset="0"/>
              </a:rPr>
              <a:t>, argument and persuasion, have the same purpose—to convince the</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reader or audience to do something or believe a certain idea.</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Argument</a:t>
            </a:r>
            <a:r>
              <a:rPr lang="en-US" altLang="en-US" sz="1100" smtClean="0">
                <a:solidFill>
                  <a:srgbClr val="000000"/>
                </a:solidFill>
                <a:latin typeface="Arial Italic" charset="0"/>
                <a:cs typeface="Arial Italic" charset="0"/>
                <a:sym typeface="Arial Italic" charset="0"/>
              </a:rPr>
              <a:t> relies on the logic of claims, the merit of reasoned proofs and evidence. In </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classical terms, argument uses the rhetorical appeal of </a:t>
            </a:r>
            <a:r>
              <a:rPr lang="en-US" altLang="en-US" sz="1100" smtClean="0">
                <a:solidFill>
                  <a:srgbClr val="000000"/>
                </a:solidFill>
                <a:latin typeface="Arial" charset="0"/>
                <a:cs typeface="Arial" charset="0"/>
                <a:sym typeface="Arial" charset="0"/>
              </a:rPr>
              <a:t>logos</a:t>
            </a:r>
            <a:r>
              <a:rPr lang="en-US" altLang="en-US" sz="1100" smtClean="0">
                <a:solidFill>
                  <a:srgbClr val="000000"/>
                </a:solidFill>
                <a:latin typeface="Arial Italic" charset="0"/>
                <a:cs typeface="Arial Italic" charset="0"/>
                <a:sym typeface="Arial Italic" charset="0"/>
              </a:rPr>
              <a:t>.</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Persuasion</a:t>
            </a:r>
            <a:r>
              <a:rPr lang="en-US" altLang="en-US" sz="1100" smtClean="0">
                <a:solidFill>
                  <a:srgbClr val="000000"/>
                </a:solidFill>
                <a:latin typeface="Arial Italic" charset="0"/>
                <a:cs typeface="Arial Italic" charset="0"/>
                <a:sym typeface="Arial Italic" charset="0"/>
              </a:rPr>
              <a:t> relies on the emotions or identity of the reader or audience and the</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credibility or identity of the writer or speaker. In classical terms, persuasion appeals to</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charset="0"/>
                <a:cs typeface="Arial" charset="0"/>
                <a:sym typeface="Arial" charset="0"/>
              </a:rPr>
              <a:t>pathos</a:t>
            </a:r>
            <a:r>
              <a:rPr lang="en-US" altLang="en-US" sz="1100" smtClean="0">
                <a:solidFill>
                  <a:srgbClr val="000000"/>
                </a:solidFill>
                <a:latin typeface="Arial Italic" charset="0"/>
                <a:cs typeface="Arial Italic" charset="0"/>
                <a:sym typeface="Arial Italic" charset="0"/>
              </a:rPr>
              <a:t> and </a:t>
            </a:r>
            <a:r>
              <a:rPr lang="en-US" altLang="en-US" sz="1100" smtClean="0">
                <a:solidFill>
                  <a:srgbClr val="000000"/>
                </a:solidFill>
                <a:latin typeface="Arial" charset="0"/>
                <a:cs typeface="Arial" charset="0"/>
                <a:sym typeface="Arial" charset="0"/>
              </a:rPr>
              <a:t>ethos</a:t>
            </a:r>
            <a:r>
              <a:rPr lang="en-US" altLang="en-US" sz="1100" smtClean="0">
                <a:solidFill>
                  <a:srgbClr val="000000"/>
                </a:solidFill>
                <a:latin typeface="Arial Italic" charset="0"/>
                <a:cs typeface="Arial Italic" charset="0"/>
                <a:sym typeface="Arial Italic"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Rot="1" noChangeAspect="1" noChangeArrowheads="1" noTextEdit="1"/>
          </p:cNvSpPr>
          <p:nvPr>
            <p:ph type="sldImg"/>
          </p:nvPr>
        </p:nvSpPr>
        <p:spPr>
          <a:solidFill>
            <a:srgbClr val="FFFFFF"/>
          </a:solidFill>
          <a:ln/>
        </p:spPr>
      </p:sp>
      <p:sp>
        <p:nvSpPr>
          <p:cNvPr id="27651" name="Rectangle 2"/>
          <p:cNvSpPr>
            <a:spLocks noGrp="1" noChangeArrowheads="1"/>
          </p:cNvSpPr>
          <p:nvPr>
            <p:ph type="body" idx="1"/>
          </p:nvPr>
        </p:nvSpPr>
        <p:spPr>
          <a:noFill/>
        </p:spPr>
        <p:txBody>
          <a:bodyPr/>
          <a:lstStyle/>
          <a:p>
            <a:pPr marL="44450" eaLnBrk="1" hangingPunct="1">
              <a:spcBef>
                <a:spcPts val="350"/>
              </a:spcBef>
            </a:pPr>
            <a:r>
              <a:rPr lang="en-US" altLang="en-US" sz="1100" smtClean="0">
                <a:solidFill>
                  <a:srgbClr val="000000"/>
                </a:solidFill>
                <a:latin typeface="Arial Bold" charset="0"/>
                <a:cs typeface="Arial Bold" charset="0"/>
                <a:sym typeface="Arial Bold" charset="0"/>
              </a:rPr>
              <a:t>Defining Argument Writing</a:t>
            </a:r>
          </a:p>
          <a:p>
            <a:pPr marL="44450" eaLnBrk="1" hangingPunct="1">
              <a:spcBef>
                <a:spcPts val="350"/>
              </a:spcBef>
            </a:pPr>
            <a:r>
              <a:rPr lang="en-US" altLang="en-US" sz="1100" smtClean="0">
                <a:solidFill>
                  <a:srgbClr val="000000"/>
                </a:solidFill>
                <a:latin typeface="Arial Italic" charset="0"/>
                <a:cs typeface="Arial Italic" charset="0"/>
                <a:sym typeface="Arial Italic" charset="0"/>
              </a:rPr>
              <a:t>As we saw earlier, Merriam-Webster defines </a:t>
            </a:r>
            <a:r>
              <a:rPr lang="en-US" altLang="en-US" sz="1100" smtClean="0">
                <a:solidFill>
                  <a:srgbClr val="000000"/>
                </a:solidFill>
                <a:latin typeface="Arial" charset="0"/>
                <a:cs typeface="Arial" charset="0"/>
                <a:sym typeface="Arial" charset="0"/>
              </a:rPr>
              <a:t>argument</a:t>
            </a:r>
            <a:r>
              <a:rPr lang="en-US" altLang="en-US" sz="1100" smtClean="0">
                <a:solidFill>
                  <a:srgbClr val="000000"/>
                </a:solidFill>
                <a:latin typeface="Arial Italic" charset="0"/>
                <a:cs typeface="Arial Italic" charset="0"/>
                <a:sym typeface="Arial Italic" charset="0"/>
              </a:rPr>
              <a:t> as “a discourse to persuade.” So argument writing can be defined as the use of claims based on facts and reasoning to convince readers or an audience about an idea or issue. </a:t>
            </a:r>
          </a:p>
          <a:p>
            <a:pPr marL="44450" eaLnBrk="1" hangingPunct="1">
              <a:spcBef>
                <a:spcPts val="350"/>
              </a:spcBef>
            </a:pPr>
            <a:r>
              <a:rPr lang="en-US" altLang="en-US" sz="1100" smtClean="0">
                <a:solidFill>
                  <a:srgbClr val="000000"/>
                </a:solidFill>
                <a:latin typeface="Arial Italic" charset="0"/>
                <a:cs typeface="Arial Italic" charset="0"/>
                <a:sym typeface="Arial Italic" charset="0"/>
              </a:rPr>
              <a:t>The Common Core State Standards make a distinction between argument and persuasion, emphasizing that </a:t>
            </a:r>
            <a:r>
              <a:rPr lang="en-US" altLang="en-US" sz="1100" u="sng" smtClean="0">
                <a:solidFill>
                  <a:srgbClr val="000000"/>
                </a:solidFill>
                <a:latin typeface="Arial Italic" charset="0"/>
                <a:cs typeface="Arial Italic" charset="0"/>
                <a:sym typeface="Arial Italic" charset="0"/>
              </a:rPr>
              <a:t>logical argument</a:t>
            </a:r>
            <a:r>
              <a:rPr lang="en-US" altLang="en-US" sz="1100" smtClean="0">
                <a:solidFill>
                  <a:srgbClr val="000000"/>
                </a:solidFill>
                <a:latin typeface="Arial Italic" charset="0"/>
                <a:cs typeface="Arial Italic" charset="0"/>
                <a:sym typeface="Arial Italic" charset="0"/>
              </a:rPr>
              <a:t> is a particularly important form for college and career readiness. </a:t>
            </a:r>
          </a:p>
          <a:p>
            <a:pPr marL="44450" eaLnBrk="1" hangingPunct="1">
              <a:spcBef>
                <a:spcPts val="350"/>
              </a:spcBef>
            </a:pP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each part of the Venn diagram, beginning with the similarity between the forms. Briefly compare </a:t>
            </a:r>
            <a:r>
              <a:rPr lang="en-US" altLang="en-US" sz="1100" smtClean="0">
                <a:solidFill>
                  <a:srgbClr val="000000"/>
                </a:solidFill>
                <a:latin typeface="Arial Italic" charset="0"/>
                <a:cs typeface="Arial Italic" charset="0"/>
                <a:sym typeface="Arial Italic" charset="0"/>
              </a:rPr>
              <a:t>argument</a:t>
            </a:r>
            <a:r>
              <a:rPr lang="en-US" altLang="en-US" sz="1100" smtClean="0">
                <a:solidFill>
                  <a:srgbClr val="000000"/>
                </a:solidFill>
                <a:latin typeface="Arial" charset="0"/>
                <a:cs typeface="Arial" charset="0"/>
                <a:sym typeface="Arial" charset="0"/>
              </a:rPr>
              <a:t> and </a:t>
            </a:r>
            <a:r>
              <a:rPr lang="en-US" altLang="en-US" sz="1100" smtClean="0">
                <a:solidFill>
                  <a:srgbClr val="000000"/>
                </a:solidFill>
                <a:latin typeface="Arial Italic" charset="0"/>
                <a:cs typeface="Arial Italic" charset="0"/>
                <a:sym typeface="Arial Italic" charset="0"/>
              </a:rPr>
              <a:t>persuasion</a:t>
            </a:r>
            <a:r>
              <a:rPr lang="en-US" altLang="en-US" sz="1100" smtClean="0">
                <a:solidFill>
                  <a:srgbClr val="000000"/>
                </a:solidFill>
                <a:latin typeface="Arial" charset="0"/>
                <a:cs typeface="Arial" charset="0"/>
                <a:sym typeface="Arial" charset="0"/>
              </a:rPr>
              <a:t> using these notes:</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Both forms</a:t>
            </a:r>
            <a:r>
              <a:rPr lang="en-US" altLang="en-US" sz="1100" smtClean="0">
                <a:solidFill>
                  <a:srgbClr val="000000"/>
                </a:solidFill>
                <a:latin typeface="Arial Italic" charset="0"/>
                <a:cs typeface="Arial Italic" charset="0"/>
                <a:sym typeface="Arial Italic" charset="0"/>
              </a:rPr>
              <a:t>, argument and persuasion, have the same purpose—to convince the</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reader or audience to do something or believe a certain idea.</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Argument</a:t>
            </a:r>
            <a:r>
              <a:rPr lang="en-US" altLang="en-US" sz="1100" smtClean="0">
                <a:solidFill>
                  <a:srgbClr val="000000"/>
                </a:solidFill>
                <a:latin typeface="Arial Italic" charset="0"/>
                <a:cs typeface="Arial Italic" charset="0"/>
                <a:sym typeface="Arial Italic" charset="0"/>
              </a:rPr>
              <a:t> relies on the logic of claims, the merit of reasoned proofs and evidence. In </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classical terms, argument uses the rhetorical appeal of </a:t>
            </a:r>
            <a:r>
              <a:rPr lang="en-US" altLang="en-US" sz="1100" smtClean="0">
                <a:solidFill>
                  <a:srgbClr val="000000"/>
                </a:solidFill>
                <a:latin typeface="Arial" charset="0"/>
                <a:cs typeface="Arial" charset="0"/>
                <a:sym typeface="Arial" charset="0"/>
              </a:rPr>
              <a:t>logos</a:t>
            </a:r>
            <a:r>
              <a:rPr lang="en-US" altLang="en-US" sz="1100" smtClean="0">
                <a:solidFill>
                  <a:srgbClr val="000000"/>
                </a:solidFill>
                <a:latin typeface="Arial Italic" charset="0"/>
                <a:cs typeface="Arial Italic" charset="0"/>
                <a:sym typeface="Arial Italic" charset="0"/>
              </a:rPr>
              <a:t>.</a:t>
            </a:r>
          </a:p>
          <a:p>
            <a:pPr marL="44450" eaLnBrk="1" hangingPunct="1">
              <a:spcBef>
                <a:spcPts val="350"/>
              </a:spcBef>
              <a:buClr>
                <a:srgbClr val="000000"/>
              </a:buClr>
              <a:buFontTx/>
              <a:buChar char="•"/>
            </a:pP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Bold Italic" charset="0"/>
                <a:cs typeface="Arial Bold Italic" charset="0"/>
                <a:sym typeface="Arial Bold Italic" charset="0"/>
              </a:rPr>
              <a:t>Persuasion</a:t>
            </a:r>
            <a:r>
              <a:rPr lang="en-US" altLang="en-US" sz="1100" smtClean="0">
                <a:solidFill>
                  <a:srgbClr val="000000"/>
                </a:solidFill>
                <a:latin typeface="Arial Italic" charset="0"/>
                <a:cs typeface="Arial Italic" charset="0"/>
                <a:sym typeface="Arial Italic" charset="0"/>
              </a:rPr>
              <a:t> relies on the emotions or identity of the reader or audience and the</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credibility or identity of the writer or speaker. In classical terms, persuasion appeals to</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a:t>
            </a:r>
            <a:r>
              <a:rPr lang="en-US" altLang="en-US" sz="1100" smtClean="0">
                <a:solidFill>
                  <a:srgbClr val="000000"/>
                </a:solidFill>
                <a:latin typeface="Arial" charset="0"/>
                <a:cs typeface="Arial" charset="0"/>
                <a:sym typeface="Arial" charset="0"/>
              </a:rPr>
              <a:t>pathos</a:t>
            </a:r>
            <a:r>
              <a:rPr lang="en-US" altLang="en-US" sz="1100" smtClean="0">
                <a:solidFill>
                  <a:srgbClr val="000000"/>
                </a:solidFill>
                <a:latin typeface="Arial Italic" charset="0"/>
                <a:cs typeface="Arial Italic" charset="0"/>
                <a:sym typeface="Arial Italic" charset="0"/>
              </a:rPr>
              <a:t> and </a:t>
            </a:r>
            <a:r>
              <a:rPr lang="en-US" altLang="en-US" sz="1100" smtClean="0">
                <a:solidFill>
                  <a:srgbClr val="000000"/>
                </a:solidFill>
                <a:latin typeface="Arial" charset="0"/>
                <a:cs typeface="Arial" charset="0"/>
                <a:sym typeface="Arial" charset="0"/>
              </a:rPr>
              <a:t>ethos</a:t>
            </a:r>
            <a:r>
              <a:rPr lang="en-US" altLang="en-US" sz="1100" smtClean="0">
                <a:solidFill>
                  <a:srgbClr val="000000"/>
                </a:solidFill>
                <a:latin typeface="Arial Italic" charset="0"/>
                <a:cs typeface="Arial Italic" charset="0"/>
                <a:sym typeface="Arial Italic" charset="0"/>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a:solidFill>
            <a:srgbClr val="FFFFFF"/>
          </a:solidFill>
          <a:ln/>
        </p:spPr>
      </p:sp>
      <p:sp>
        <p:nvSpPr>
          <p:cNvPr id="29699" name="Rectangle 2"/>
          <p:cNvSpPr>
            <a:spLocks noGrp="1" noChangeArrowheads="1"/>
          </p:cNvSpPr>
          <p:nvPr>
            <p:ph type="body" idx="1"/>
          </p:nvPr>
        </p:nvSpPr>
        <p:spPr>
          <a:noFill/>
        </p:spPr>
        <p:txBody>
          <a:bodyPr/>
          <a:lstStyle/>
          <a:p>
            <a:pPr marL="44450" eaLnBrk="1" hangingPunct="1">
              <a:lnSpc>
                <a:spcPct val="90000"/>
              </a:lnSpc>
              <a:spcBef>
                <a:spcPts val="413"/>
              </a:spcBef>
            </a:pPr>
            <a:r>
              <a:rPr lang="en-US" altLang="en-US" sz="1100" smtClean="0">
                <a:solidFill>
                  <a:srgbClr val="000000"/>
                </a:solidFill>
                <a:latin typeface="Arial Bold" charset="0"/>
                <a:cs typeface="Arial Bold" charset="0"/>
                <a:sym typeface="Arial Bold" charset="0"/>
              </a:rPr>
              <a:t>Key Writing Anchor Standards</a:t>
            </a:r>
          </a:p>
          <a:p>
            <a:pPr marL="44450" eaLnBrk="1" hangingPunct="1">
              <a:lnSpc>
                <a:spcPct val="90000"/>
              </a:lnSpc>
              <a:spcBef>
                <a:spcPts val="413"/>
              </a:spcBef>
            </a:pPr>
            <a:r>
              <a:rPr lang="en-US" altLang="en-US" sz="1100" smtClean="0">
                <a:solidFill>
                  <a:srgbClr val="000000"/>
                </a:solidFill>
                <a:latin typeface="Arial Italic" charset="0"/>
                <a:cs typeface="Arial Italic" charset="0"/>
                <a:sym typeface="Arial Italic" charset="0"/>
              </a:rPr>
              <a:t>These anchor standards, like all anchor standards, apply right up the grades, from kindergarten to high school.</a:t>
            </a:r>
          </a:p>
          <a:p>
            <a:pPr marL="44450" eaLnBrk="1" hangingPunct="1">
              <a:spcBef>
                <a:spcPts val="413"/>
              </a:spcBef>
            </a:pPr>
            <a:r>
              <a:rPr lang="en-US" altLang="en-US" sz="1100" smtClean="0">
                <a:solidFill>
                  <a:srgbClr val="000000"/>
                </a:solidFill>
                <a:latin typeface="Arial" charset="0"/>
                <a:cs typeface="Arial" charset="0"/>
                <a:sym typeface="Arial" charset="0"/>
              </a:rPr>
              <a:t>Read the first standard aloud.</a:t>
            </a:r>
          </a:p>
          <a:p>
            <a:pPr marL="44450" eaLnBrk="1" hangingPunct="1">
              <a:spcBef>
                <a:spcPts val="413"/>
              </a:spcBef>
            </a:pPr>
            <a:r>
              <a:rPr lang="en-US" altLang="en-US" sz="1100" smtClean="0">
                <a:solidFill>
                  <a:srgbClr val="000000"/>
                </a:solidFill>
                <a:latin typeface="Arial Italic" charset="0"/>
                <a:cs typeface="Arial Italic" charset="0"/>
                <a:sym typeface="Arial Italic" charset="0"/>
              </a:rPr>
              <a:t>In the primary grades, students might write a book review, giving an opinion about the text, reasons for their opinion, and a citation from the book as support. In middle and high school, they might make a claim on a social issue, suggest and refute opposing claims, and present supporting evidence in a logical way. This is the kind of writing that adults expect to do in college and in the workplace. I guarantee that you use it on a regular basis, whether you’re aware of it or not.</a:t>
            </a:r>
          </a:p>
          <a:p>
            <a:pPr marL="44450" eaLnBrk="1" hangingPunct="1">
              <a:spcBef>
                <a:spcPts val="413"/>
              </a:spcBef>
            </a:pPr>
            <a:r>
              <a:rPr lang="en-US" altLang="en-US" sz="1100" smtClean="0">
                <a:solidFill>
                  <a:srgbClr val="000000"/>
                </a:solidFill>
                <a:latin typeface="Arial" charset="0"/>
                <a:cs typeface="Arial" charset="0"/>
                <a:sym typeface="Arial" charset="0"/>
              </a:rPr>
              <a:t>Read the second standard aloud. Explain that research writing will not refer just to end-of-year writing projects. Instead, the Common Core State Standards include an expectation that students will do regular, short research projects, each lasting perhaps a week, on a variety of subjects throughout the year.</a:t>
            </a:r>
          </a:p>
          <a:p>
            <a:pPr marL="44450" eaLnBrk="1" hangingPunct="1">
              <a:spcBef>
                <a:spcPts val="525"/>
              </a:spcBef>
            </a:pPr>
            <a:r>
              <a:rPr lang="en-US" altLang="en-US" sz="1100" u="sng" smtClean="0">
                <a:solidFill>
                  <a:srgbClr val="000000"/>
                </a:solidFill>
                <a:latin typeface="Arial Bold" charset="0"/>
                <a:cs typeface="Arial Bold" charset="0"/>
                <a:sym typeface="Arial Bold" charset="0"/>
              </a:rPr>
              <a:t>Activity</a:t>
            </a:r>
            <a:r>
              <a:rPr lang="en-US" altLang="en-US" sz="1100" smtClean="0">
                <a:solidFill>
                  <a:srgbClr val="000000"/>
                </a:solidFill>
                <a:latin typeface="Arial Bold" charset="0"/>
                <a:cs typeface="Arial Bold" charset="0"/>
                <a:sym typeface="Arial Bold" charset="0"/>
              </a:rPr>
              <a:t>: Real-World Argument Writing </a:t>
            </a:r>
            <a:r>
              <a:rPr lang="en-US" altLang="en-US" sz="1100" smtClean="0">
                <a:solidFill>
                  <a:srgbClr val="000000"/>
                </a:solidFill>
                <a:latin typeface="Arial" charset="0"/>
                <a:cs typeface="Arial" charset="0"/>
                <a:sym typeface="Arial" charset="0"/>
              </a:rPr>
              <a:t>(5 minutes) </a:t>
            </a:r>
          </a:p>
          <a:p>
            <a:pPr marL="44450" eaLnBrk="1" hangingPunct="1">
              <a:spcBef>
                <a:spcPts val="525"/>
              </a:spcBef>
            </a:pPr>
            <a:r>
              <a:rPr lang="en-US" altLang="en-US" sz="1100" smtClean="0">
                <a:solidFill>
                  <a:srgbClr val="000000"/>
                </a:solidFill>
                <a:latin typeface="Arial" charset="0"/>
                <a:cs typeface="Arial" charset="0"/>
                <a:sym typeface="Arial" charset="0"/>
              </a:rPr>
              <a:t>Ask participants to work independently to write on an </a:t>
            </a:r>
            <a:r>
              <a:rPr lang="en-US" altLang="en-US" sz="1100" smtClean="0">
                <a:solidFill>
                  <a:srgbClr val="000000"/>
                </a:solidFill>
                <a:latin typeface="Arial Bold" charset="0"/>
                <a:cs typeface="Arial Bold" charset="0"/>
                <a:sym typeface="Arial Bold" charset="0"/>
              </a:rPr>
              <a:t>index card</a:t>
            </a:r>
            <a:r>
              <a:rPr lang="en-US" altLang="en-US" sz="1100" smtClean="0">
                <a:solidFill>
                  <a:srgbClr val="000000"/>
                </a:solidFill>
                <a:latin typeface="Arial" charset="0"/>
                <a:cs typeface="Arial" charset="0"/>
                <a:sym typeface="Arial" charset="0"/>
              </a:rPr>
              <a:t> one example of a time when they have used argument writing in the workplace, whether in a memo to colleagues, a letter to a superior, or a note to a parent. What evidence did they need to support their claim, and how did they find that evidence?</a:t>
            </a:r>
          </a:p>
          <a:p>
            <a:pPr marL="44450" eaLnBrk="1" hangingPunct="1">
              <a:spcBef>
                <a:spcPts val="413"/>
              </a:spcBef>
            </a:pPr>
            <a:r>
              <a:rPr lang="en-US" altLang="en-US" sz="1100" smtClean="0">
                <a:solidFill>
                  <a:srgbClr val="000000"/>
                </a:solidFill>
                <a:latin typeface="Arial" charset="0"/>
                <a:cs typeface="Arial" charset="0"/>
                <a:sym typeface="Arial" charset="0"/>
              </a:rPr>
              <a:t>Allow a few volunteers to share their examples with the whole group.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a:solidFill>
            <a:srgbClr val="FFFFFF"/>
          </a:solidFill>
          <a:ln/>
        </p:spPr>
      </p:sp>
      <p:sp>
        <p:nvSpPr>
          <p:cNvPr id="33795" name="Rectangle 2"/>
          <p:cNvSpPr>
            <a:spLocks noGrp="1" noChangeArrowheads="1"/>
          </p:cNvSpPr>
          <p:nvPr>
            <p:ph type="body" idx="1"/>
          </p:nvPr>
        </p:nvSpPr>
        <p:spPr>
          <a:noFill/>
        </p:spPr>
        <p:txBody>
          <a:bodyPr/>
          <a:lstStyle/>
          <a:p>
            <a:pPr marL="44450" eaLnBrk="1" hangingPunct="1">
              <a:spcBef>
                <a:spcPts val="475"/>
              </a:spcBef>
              <a:tabLst>
                <a:tab pos="152400" algn="l"/>
                <a:tab pos="965200" algn="l"/>
              </a:tabLst>
            </a:pPr>
            <a:r>
              <a:rPr lang="en-US" altLang="en-US" sz="1100" u="sng" smtClean="0">
                <a:solidFill>
                  <a:srgbClr val="000000"/>
                </a:solidFill>
                <a:latin typeface="Arial Bold" charset="0"/>
                <a:cs typeface="Arial Bold" charset="0"/>
                <a:sym typeface="Arial Bold" charset="0"/>
              </a:rPr>
              <a:t>Supporting Analytical Academic Writing</a:t>
            </a:r>
            <a:r>
              <a:rPr lang="en-US" altLang="en-US" sz="1100" smtClean="0">
                <a:solidFill>
                  <a:srgbClr val="000000"/>
                </a:solidFill>
                <a:latin typeface="Arial Bold" charset="0"/>
                <a:cs typeface="Arial Bold" charset="0"/>
                <a:sym typeface="Arial Bold" charset="0"/>
              </a:rPr>
              <a:t> (70 minutes)</a:t>
            </a:r>
          </a:p>
          <a:p>
            <a:pPr marL="44450" eaLnBrk="1" hangingPunct="1">
              <a:spcBef>
                <a:spcPts val="475"/>
              </a:spcBef>
              <a:tabLst>
                <a:tab pos="152400" algn="l"/>
                <a:tab pos="965200" algn="l"/>
              </a:tabLst>
            </a:pPr>
            <a:r>
              <a:rPr lang="en-US" altLang="en-US" sz="1100" smtClean="0">
                <a:solidFill>
                  <a:srgbClr val="000000"/>
                </a:solidFill>
                <a:latin typeface="Arial Italic" charset="0"/>
                <a:cs typeface="Arial Italic" charset="0"/>
                <a:sym typeface="Arial Italic" charset="0"/>
              </a:rPr>
              <a:t>In this next section of training, you’ll learn how to teach your students to analyze, synthesize, and deconstruct texts for evidence to support strong written arguments.</a:t>
            </a:r>
          </a:p>
          <a:p>
            <a:pPr marL="44450" eaLnBrk="1" hangingPunct="1">
              <a:spcBef>
                <a:spcPts val="475"/>
              </a:spcBef>
              <a:tabLst>
                <a:tab pos="152400" algn="l"/>
                <a:tab pos="965200" algn="l"/>
              </a:tabLst>
            </a:pPr>
            <a:r>
              <a:rPr lang="en-US" altLang="en-US" sz="1100" smtClean="0">
                <a:solidFill>
                  <a:srgbClr val="000000"/>
                </a:solidFill>
                <a:latin typeface="Arial Bold" charset="0"/>
                <a:cs typeface="Arial Bold" charset="0"/>
                <a:sym typeface="Arial Bold" charset="0"/>
              </a:rPr>
              <a:t>Why Evidence-Based Writing Matters </a:t>
            </a:r>
          </a:p>
          <a:p>
            <a:pPr marL="44450" eaLnBrk="1" hangingPunct="1">
              <a:tabLst>
                <a:tab pos="152400" algn="l"/>
                <a:tab pos="965200" algn="l"/>
              </a:tabLst>
            </a:pPr>
            <a:r>
              <a:rPr lang="en-US" altLang="en-US" sz="1100" smtClean="0">
                <a:solidFill>
                  <a:srgbClr val="000000"/>
                </a:solidFill>
                <a:latin typeface="Arial" charset="0"/>
                <a:cs typeface="Arial" charset="0"/>
                <a:sym typeface="Arial" charset="0"/>
              </a:rPr>
              <a:t>Review that the Common Core State Standards are designed to address a gap between current K–12 education and college and career expectations. Emphasize that evidence-based writing is a critical part of the new Standards.</a:t>
            </a:r>
          </a:p>
          <a:p>
            <a:pPr marL="44450" eaLnBrk="1" hangingPunct="1">
              <a:spcBef>
                <a:spcPts val="475"/>
              </a:spcBef>
              <a:tabLst>
                <a:tab pos="152400" algn="l"/>
                <a:tab pos="965200" algn="l"/>
              </a:tabLst>
            </a:pPr>
            <a:r>
              <a:rPr lang="en-US" altLang="en-US" sz="1100" smtClean="0">
                <a:solidFill>
                  <a:srgbClr val="000000"/>
                </a:solidFill>
                <a:latin typeface="Arial Italic" charset="0"/>
                <a:cs typeface="Arial Italic" charset="0"/>
                <a:sym typeface="Arial Italic" charset="0"/>
              </a:rPr>
              <a:t>Many of the principles that underlie the Writing Strand of the ELA and Content Area Literacy Standards derive from college writing programs. I’ll refer to a few of such programs during the course of this training section. </a:t>
            </a:r>
          </a:p>
          <a:p>
            <a:pPr marL="44450" eaLnBrk="1" hangingPunct="1">
              <a:spcBef>
                <a:spcPts val="475"/>
              </a:spcBef>
              <a:tabLst>
                <a:tab pos="152400" algn="l"/>
                <a:tab pos="965200" algn="l"/>
              </a:tabLst>
            </a:pP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each expectation for college and career readiness. Elaborate using the notes below. </a:t>
            </a:r>
          </a:p>
          <a:p>
            <a:pPr marL="44450" eaLnBrk="1" hangingPunct="1">
              <a:spcBef>
                <a:spcPts val="475"/>
              </a:spcBef>
              <a:tabLst>
                <a:tab pos="152400" algn="l"/>
                <a:tab pos="965200" algn="l"/>
              </a:tabLst>
            </a:pPr>
            <a:r>
              <a:rPr lang="en-US" altLang="en-US" sz="1100" smtClean="0">
                <a:solidFill>
                  <a:srgbClr val="000000"/>
                </a:solidFill>
                <a:latin typeface="Arial Italic" charset="0"/>
                <a:cs typeface="Arial Italic" charset="0"/>
                <a:sym typeface="Arial Italic" charset="0"/>
              </a:rPr>
              <a:t>Students will be expected to write both short, spontaneous pieces and longer research papers in college and the workplace. To be successful, they need skills and tools to:</a:t>
            </a:r>
          </a:p>
          <a:p>
            <a:pPr marL="44450" eaLnBrk="1" hangingPunct="1">
              <a:spcBef>
                <a:spcPts val="475"/>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Handle rigorous logical argument writing they’ll do in college and the workplace. Even </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in the early grades, for example, students should be able to state and support a 	coherent, well-reasoned opinion.</a:t>
            </a:r>
          </a:p>
          <a:p>
            <a:pPr marL="44450" eaLnBrk="1" hangingPunct="1">
              <a:spcBef>
                <a:spcPts val="475"/>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Assess the validity of complex print and digital texts they will use to evaluate claims </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and present convincing evidence.</a:t>
            </a:r>
          </a:p>
          <a:p>
            <a:pPr marL="44450" eaLnBrk="1" hangingPunct="1">
              <a:spcBef>
                <a:spcPts val="475"/>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Consider their specific aims and the audience when constructing arguments.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solidFill>
            <a:srgbClr val="FFFFFF"/>
          </a:solidFill>
          <a:ln/>
        </p:spPr>
      </p:sp>
      <p:sp>
        <p:nvSpPr>
          <p:cNvPr id="72707" name="Rectangle 2"/>
          <p:cNvSpPr>
            <a:spLocks noGrp="1" noChangeArrowheads="1"/>
          </p:cNvSpPr>
          <p:nvPr>
            <p:ph type="body" idx="1"/>
          </p:nvPr>
        </p:nvSpPr>
        <p:spPr>
          <a:noFill/>
        </p:spPr>
        <p:txBody>
          <a:bodyPr/>
          <a:lstStyle/>
          <a:p>
            <a:pPr marL="44450" eaLnBrk="1" hangingPunct="1">
              <a:spcBef>
                <a:spcPts val="475"/>
              </a:spcBef>
            </a:pPr>
            <a:r>
              <a:rPr lang="en-US" altLang="en-US" sz="1100" smtClean="0">
                <a:solidFill>
                  <a:srgbClr val="000000"/>
                </a:solidFill>
                <a:latin typeface="Arial Bold" charset="0"/>
                <a:cs typeface="Arial Bold" charset="0"/>
                <a:sym typeface="Arial Bold" charset="0"/>
              </a:rPr>
              <a:t>Elements of Argument</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At the beginning of this training, I gave a dictionary definition of argument. Let’s dive a little deeper into the concept. Over the course of today, we’ll use a number of graphics to show the parts of an argument. You may wish to use one or more of these graphics to explain the key elements of argument writing to your students. Here’s one that I like, because it shows how evidence and reasons form a solid base to support a claim. </a:t>
            </a:r>
          </a:p>
          <a:p>
            <a:pPr marL="44450" eaLnBrk="1" hangingPunct="1">
              <a:spcBef>
                <a:spcPts val="475"/>
              </a:spcBef>
            </a:pPr>
            <a:r>
              <a:rPr lang="en-US" altLang="en-US" sz="1100" smtClean="0">
                <a:solidFill>
                  <a:srgbClr val="000000"/>
                </a:solidFill>
                <a:latin typeface="Arial" charset="0"/>
                <a:cs typeface="Arial" charset="0"/>
                <a:sym typeface="Arial" charset="0"/>
              </a:rPr>
              <a:t>Point to “reasons” and “evidence” as the foundation of “claim.”</a:t>
            </a:r>
          </a:p>
          <a:p>
            <a:pPr marL="44450" eaLnBrk="1" hangingPunct="1">
              <a:spcBef>
                <a:spcPts val="475"/>
              </a:spcBef>
            </a:pPr>
            <a:r>
              <a:rPr lang="en-US" altLang="en-US" sz="1100" smtClean="0">
                <a:solidFill>
                  <a:srgbClr val="000000"/>
                </a:solidFill>
                <a:latin typeface="Arial Italic" charset="0"/>
                <a:cs typeface="Arial Italic" charset="0"/>
                <a:sym typeface="Arial Italic" charset="0"/>
              </a:rPr>
              <a:t>Let’s now look at each of these elements of argument writing in turn.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solidFill>
            <a:srgbClr val="FFFFFF"/>
          </a:solidFill>
          <a:ln/>
        </p:spPr>
      </p:sp>
      <p:sp>
        <p:nvSpPr>
          <p:cNvPr id="74755" name="Rectangle 2"/>
          <p:cNvSpPr>
            <a:spLocks noGrp="1" noChangeArrowheads="1"/>
          </p:cNvSpPr>
          <p:nvPr>
            <p:ph type="body" idx="1"/>
          </p:nvPr>
        </p:nvSpPr>
        <p:spPr>
          <a:noFill/>
        </p:spPr>
        <p:txBody>
          <a:bodyPr/>
          <a:lstStyle/>
          <a:p>
            <a:pPr marL="44450" eaLnBrk="1" hangingPunct="1">
              <a:spcBef>
                <a:spcPts val="400"/>
              </a:spcBef>
              <a:tabLst>
                <a:tab pos="152400" algn="l"/>
                <a:tab pos="965200" algn="l"/>
              </a:tabLst>
            </a:pPr>
            <a:r>
              <a:rPr lang="en-US" altLang="en-US" sz="1100" smtClean="0">
                <a:solidFill>
                  <a:srgbClr val="000000"/>
                </a:solidFill>
                <a:latin typeface="Arial Bold" charset="0"/>
                <a:cs typeface="Arial Bold" charset="0"/>
                <a:sym typeface="Arial Bold" charset="0"/>
              </a:rPr>
              <a:t>Elements of Argument (continued)</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Direct participants to </a:t>
            </a:r>
            <a:r>
              <a:rPr lang="en-US" altLang="en-US" sz="1100" smtClean="0">
                <a:solidFill>
                  <a:srgbClr val="000000"/>
                </a:solidFill>
                <a:latin typeface="Arial Bold" charset="0"/>
                <a:cs typeface="Arial Bold" charset="0"/>
                <a:sym typeface="Arial Bold" charset="0"/>
              </a:rPr>
              <a:t>PG page 8</a:t>
            </a:r>
            <a:r>
              <a:rPr lang="en-US" altLang="en-US" sz="1100" smtClean="0">
                <a:solidFill>
                  <a:srgbClr val="000000"/>
                </a:solidFill>
                <a:latin typeface="Arial" charset="0"/>
                <a:cs typeface="Arial" charset="0"/>
                <a:sym typeface="Arial" charset="0"/>
              </a:rPr>
              <a:t>. Review the information on the argument framework.</a:t>
            </a:r>
          </a:p>
          <a:p>
            <a:pPr marL="44450" eaLnBrk="1" hangingPunct="1">
              <a:spcBef>
                <a:spcPts val="400"/>
              </a:spcBef>
              <a:tabLst>
                <a:tab pos="152400" algn="l"/>
                <a:tab pos="965200" algn="l"/>
              </a:tabLst>
            </a:pPr>
            <a:r>
              <a:rPr lang="en-US" altLang="en-US" sz="1100" smtClean="0">
                <a:solidFill>
                  <a:srgbClr val="000000"/>
                </a:solidFill>
                <a:latin typeface="Arial Italic" charset="0"/>
                <a:cs typeface="Arial Italic" charset="0"/>
                <a:sym typeface="Arial Italic" charset="0"/>
              </a:rPr>
              <a:t>This framework might also help students understand key parts of an argument or opinion and use this knowledge to structure argumentative discourse. </a:t>
            </a:r>
          </a:p>
          <a:p>
            <a:pPr marL="44450" eaLnBrk="1" hangingPunct="1">
              <a:spcBef>
                <a:spcPts val="400"/>
              </a:spcBef>
              <a:tabLst>
                <a:tab pos="152400" algn="l"/>
                <a:tab pos="965200" algn="l"/>
              </a:tabLst>
            </a:pPr>
            <a:r>
              <a:rPr lang="en-US" altLang="en-US" sz="1100" smtClean="0">
                <a:solidFill>
                  <a:srgbClr val="000000"/>
                </a:solidFill>
                <a:latin typeface="Arial" charset="0"/>
                <a:cs typeface="Arial" charset="0"/>
                <a:sym typeface="Arial" charset="0"/>
              </a:rPr>
              <a:t>Review the parts of the framework.</a:t>
            </a:r>
          </a:p>
          <a:p>
            <a:pPr marL="44450" eaLnBrk="1" hangingPunct="1">
              <a:spcBef>
                <a:spcPts val="400"/>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After collecting and categorizing research information, students might articulate a 	</a:t>
            </a:r>
            <a:r>
              <a:rPr lang="en-US" altLang="en-US" sz="1100" smtClean="0">
                <a:solidFill>
                  <a:srgbClr val="000000"/>
                </a:solidFill>
                <a:latin typeface="Arial Bold Italic" charset="0"/>
                <a:cs typeface="Arial Bold Italic" charset="0"/>
                <a:sym typeface="Arial Bold Italic" charset="0"/>
              </a:rPr>
              <a:t>claim</a:t>
            </a:r>
            <a:r>
              <a:rPr lang="en-US" altLang="en-US" sz="1100" smtClean="0">
                <a:solidFill>
                  <a:srgbClr val="000000"/>
                </a:solidFill>
                <a:latin typeface="Arial Italic" charset="0"/>
                <a:cs typeface="Arial Italic" charset="0"/>
                <a:sym typeface="Arial Italic" charset="0"/>
              </a:rPr>
              <a:t> based on their understanding of a text or topic. The claim must be a position that 	can be contested, or argued.</a:t>
            </a:r>
          </a:p>
          <a:p>
            <a:pPr marL="44450" eaLnBrk="1" hangingPunct="1">
              <a:spcBef>
                <a:spcPts val="400"/>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Once the claim is stated, students should be able to defend it with logical </a:t>
            </a:r>
            <a:r>
              <a:rPr lang="en-US" altLang="en-US" sz="1100" smtClean="0">
                <a:solidFill>
                  <a:srgbClr val="000000"/>
                </a:solidFill>
                <a:latin typeface="Arial Bold Italic" charset="0"/>
                <a:cs typeface="Arial Bold Italic" charset="0"/>
                <a:sym typeface="Arial Bold Italic" charset="0"/>
              </a:rPr>
              <a:t>reasons</a:t>
            </a:r>
            <a:r>
              <a:rPr lang="en-US" altLang="en-US" sz="1100" smtClean="0">
                <a:solidFill>
                  <a:srgbClr val="000000"/>
                </a:solidFill>
                <a:latin typeface="Arial Italic" charset="0"/>
                <a:cs typeface="Arial Italic" charset="0"/>
                <a:sym typeface="Arial Italic" charset="0"/>
              </a:rPr>
              <a:t> and</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text-based compelling </a:t>
            </a:r>
            <a:r>
              <a:rPr lang="en-US" altLang="en-US" sz="1100" smtClean="0">
                <a:solidFill>
                  <a:srgbClr val="000000"/>
                </a:solidFill>
                <a:latin typeface="Arial Bold Italic" charset="0"/>
                <a:cs typeface="Arial Bold Italic" charset="0"/>
                <a:sym typeface="Arial Bold Italic" charset="0"/>
              </a:rPr>
              <a:t>evidence</a:t>
            </a:r>
            <a:r>
              <a:rPr lang="en-US" altLang="en-US" sz="1100" smtClean="0">
                <a:solidFill>
                  <a:srgbClr val="000000"/>
                </a:solidFill>
                <a:latin typeface="Arial Italic" charset="0"/>
                <a:cs typeface="Arial Italic" charset="0"/>
                <a:sym typeface="Arial Italic" charset="0"/>
              </a:rPr>
              <a:t> in the form of relevant, accurate data, details, 	examples, or quotations. </a:t>
            </a:r>
          </a:p>
          <a:p>
            <a:pPr marL="44450" eaLnBrk="1" hangingPunct="1">
              <a:spcBef>
                <a:spcPts val="400"/>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Students should also be able to acknowledge a </a:t>
            </a:r>
            <a:r>
              <a:rPr lang="en-US" altLang="en-US" sz="1100" smtClean="0">
                <a:solidFill>
                  <a:srgbClr val="000000"/>
                </a:solidFill>
                <a:latin typeface="Arial Bold Italic" charset="0"/>
                <a:cs typeface="Arial Bold Italic" charset="0"/>
                <a:sym typeface="Arial Bold Italic" charset="0"/>
              </a:rPr>
              <a:t>counterclaim</a:t>
            </a:r>
            <a:r>
              <a:rPr lang="en-US" altLang="en-US" sz="1100" smtClean="0">
                <a:solidFill>
                  <a:srgbClr val="000000"/>
                </a:solidFill>
                <a:latin typeface="Arial Italic" charset="0"/>
                <a:cs typeface="Arial Italic" charset="0"/>
                <a:sym typeface="Arial Italic" charset="0"/>
              </a:rPr>
              <a:t> and then respond to it</a:t>
            </a:r>
            <a:br>
              <a:rPr lang="en-US" altLang="en-US" sz="1100" smtClean="0">
                <a:solidFill>
                  <a:srgbClr val="000000"/>
                </a:solidFill>
                <a:latin typeface="Arial Italic" charset="0"/>
                <a:cs typeface="Arial Italic" charset="0"/>
                <a:sym typeface="Arial Italic" charset="0"/>
              </a:rPr>
            </a:br>
            <a:r>
              <a:rPr lang="en-US" altLang="en-US" sz="1100" smtClean="0">
                <a:solidFill>
                  <a:srgbClr val="000000"/>
                </a:solidFill>
                <a:latin typeface="Arial Italic" charset="0"/>
                <a:cs typeface="Arial Italic" charset="0"/>
                <a:sym typeface="Arial Italic" charset="0"/>
              </a:rPr>
              <a:t>   with well-chosen, accurate data.  </a:t>
            </a:r>
          </a:p>
          <a:p>
            <a:pPr marL="44450" eaLnBrk="1" hangingPunct="1">
              <a:spcBef>
                <a:spcPts val="400"/>
              </a:spcBef>
              <a:buClr>
                <a:srgbClr val="000000"/>
              </a:buClr>
              <a:buFontTx/>
              <a:buChar char="•"/>
              <a:tabLst>
                <a:tab pos="152400" algn="l"/>
                <a:tab pos="965200" algn="l"/>
              </a:tabLst>
            </a:pPr>
            <a:r>
              <a:rPr lang="en-US" altLang="en-US" sz="1100" smtClean="0">
                <a:solidFill>
                  <a:srgbClr val="000000"/>
                </a:solidFill>
                <a:latin typeface="Arial Italic" charset="0"/>
                <a:cs typeface="Arial Italic" charset="0"/>
                <a:sym typeface="Arial Italic" charset="0"/>
              </a:rPr>
              <a:t> 	Students close their argument with a logical </a:t>
            </a:r>
            <a:r>
              <a:rPr lang="en-US" altLang="en-US" sz="1100" smtClean="0">
                <a:solidFill>
                  <a:srgbClr val="000000"/>
                </a:solidFill>
                <a:latin typeface="Arial Bold Italic" charset="0"/>
                <a:cs typeface="Arial Bold Italic" charset="0"/>
                <a:sym typeface="Arial Bold Italic" charset="0"/>
              </a:rPr>
              <a:t>conclusion</a:t>
            </a:r>
            <a:r>
              <a:rPr lang="en-US" altLang="en-US" sz="1100" smtClean="0">
                <a:solidFill>
                  <a:srgbClr val="000000"/>
                </a:solidFill>
                <a:latin typeface="Arial Italic" charset="0"/>
                <a:cs typeface="Arial Italic" charset="0"/>
                <a:sym typeface="Arial Italic" charset="0"/>
              </a:rPr>
              <a:t> that might make a call to 	action or offer a recommendation. </a:t>
            </a:r>
          </a:p>
          <a:p>
            <a:pPr marL="44450" eaLnBrk="1" hangingPunct="1">
              <a:spcBef>
                <a:spcPts val="400"/>
              </a:spcBef>
              <a:tabLst>
                <a:tab pos="152400" algn="l"/>
                <a:tab pos="965200" algn="l"/>
              </a:tabLst>
            </a:pPr>
            <a:r>
              <a:rPr lang="en-US" altLang="en-US" sz="1100" u="sng" smtClean="0">
                <a:solidFill>
                  <a:srgbClr val="000000"/>
                </a:solidFill>
                <a:latin typeface="Arial" charset="0"/>
                <a:cs typeface="Arial" charset="0"/>
                <a:sym typeface="Arial" charset="0"/>
              </a:rPr>
              <a:t>Click</a:t>
            </a:r>
            <a:r>
              <a:rPr lang="en-US" altLang="en-US" sz="1100" smtClean="0">
                <a:solidFill>
                  <a:srgbClr val="000000"/>
                </a:solidFill>
                <a:latin typeface="Arial" charset="0"/>
                <a:cs typeface="Arial" charset="0"/>
                <a:sym typeface="Arial" charset="0"/>
              </a:rPr>
              <a:t> to reveal how the elements of the framework are connected. Point out the direction of the arrows.</a:t>
            </a:r>
          </a:p>
          <a:p>
            <a:pPr marL="44450" eaLnBrk="1" hangingPunct="1">
              <a:spcBef>
                <a:spcPts val="400"/>
              </a:spcBef>
              <a:tabLst>
                <a:tab pos="152400" algn="l"/>
                <a:tab pos="965200" algn="l"/>
              </a:tabLst>
            </a:pPr>
            <a:r>
              <a:rPr lang="en-US" altLang="en-US" sz="1100" smtClean="0">
                <a:solidFill>
                  <a:srgbClr val="000000"/>
                </a:solidFill>
                <a:latin typeface="Arial Italic" charset="0"/>
                <a:cs typeface="Arial Italic" charset="0"/>
                <a:sym typeface="Arial Italic" charset="0"/>
              </a:rPr>
              <a:t>Even at the earliest grades, research and argument are linked, and the main thread is inquiry—the critical question that students generate or develop with guidance from the teacher.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Grp="1" noRot="1" noChangeAspect="1" noChangeArrowheads="1" noTextEdit="1"/>
          </p:cNvSpPr>
          <p:nvPr>
            <p:ph type="sldImg"/>
          </p:nvPr>
        </p:nvSpPr>
        <p:spPr>
          <a:solidFill>
            <a:srgbClr val="FFFFFF"/>
          </a:solidFill>
          <a:ln/>
        </p:spPr>
      </p:sp>
      <p:sp>
        <p:nvSpPr>
          <p:cNvPr id="76803" name="Rectangle 2"/>
          <p:cNvSpPr>
            <a:spLocks noGrp="1" noChangeArrowheads="1"/>
          </p:cNvSpPr>
          <p:nvPr>
            <p:ph type="body" idx="1"/>
          </p:nvPr>
        </p:nvSpPr>
        <p:spPr>
          <a:noFill/>
        </p:spPr>
        <p:txBody>
          <a:bodyPr/>
          <a:lstStyle/>
          <a:p>
            <a:pPr marL="44450" eaLnBrk="1" hangingPunct="1">
              <a:spcBef>
                <a:spcPts val="400"/>
              </a:spcBef>
            </a:pPr>
            <a:r>
              <a:rPr lang="en-US" altLang="en-US" sz="1100" smtClean="0">
                <a:solidFill>
                  <a:srgbClr val="000000"/>
                </a:solidFill>
                <a:latin typeface="Arial Bold" charset="0"/>
                <a:cs typeface="Arial Bold" charset="0"/>
                <a:sym typeface="Arial Bold" charset="0"/>
              </a:rPr>
              <a:t>Types of Claims</a:t>
            </a:r>
          </a:p>
          <a:p>
            <a:pPr marL="44450" eaLnBrk="1" hangingPunct="1">
              <a:spcBef>
                <a:spcPts val="400"/>
              </a:spcBef>
            </a:pPr>
            <a:r>
              <a:rPr lang="en-US" altLang="en-US" sz="1100" smtClean="0">
                <a:solidFill>
                  <a:srgbClr val="000000"/>
                </a:solidFill>
                <a:latin typeface="Arial Italic" charset="0"/>
                <a:cs typeface="Arial Italic" charset="0"/>
                <a:sym typeface="Arial Italic" charset="0"/>
              </a:rPr>
              <a:t>Next let’s discuss the types of claims students will encounter and use in argument writing. In </a:t>
            </a:r>
            <a:r>
              <a:rPr lang="en-US" altLang="en-US" sz="1100" smtClean="0">
                <a:solidFill>
                  <a:srgbClr val="000000"/>
                </a:solidFill>
                <a:latin typeface="Arial" charset="0"/>
                <a:cs typeface="Arial" charset="0"/>
                <a:sym typeface="Arial" charset="0"/>
              </a:rPr>
              <a:t>Teaching the Argument in Writing</a:t>
            </a:r>
            <a:r>
              <a:rPr lang="en-US" altLang="en-US" sz="1100" smtClean="0">
                <a:solidFill>
                  <a:srgbClr val="000000"/>
                </a:solidFill>
                <a:latin typeface="Arial Italic" charset="0"/>
                <a:cs typeface="Arial Italic" charset="0"/>
                <a:sym typeface="Arial Italic" charset="0"/>
              </a:rPr>
              <a:t>, Richard Fulkerson describes three types of claims—substantiation, evaluation, and recommendation. The first is a claim of fact, where the writer argues that something exists or that something is a fact (e.g., There is life outside of planet Earth). The second is a claim of value, where the writer makes a judgment about one thing over another (e.g., The Harry Potter films are better than the books). The third type is a claim of policy—a recommendation that something should be done (e.g., Schools should extend the school day to 5pm). Let’s get some practice with each of these types of claims.</a:t>
            </a:r>
          </a:p>
          <a:p>
            <a:pPr marL="44450" eaLnBrk="1" hangingPunct="1">
              <a:spcBef>
                <a:spcPts val="400"/>
              </a:spcBef>
            </a:pPr>
            <a:r>
              <a:rPr lang="en-US" altLang="en-US" sz="1100" smtClean="0">
                <a:solidFill>
                  <a:srgbClr val="000000"/>
                </a:solidFill>
                <a:latin typeface="Arial Bold" charset="0"/>
                <a:cs typeface="Arial Bold" charset="0"/>
                <a:sym typeface="Arial Bold" charset="0"/>
              </a:rPr>
              <a:t>Activity: Writing a Claim </a:t>
            </a:r>
            <a:r>
              <a:rPr lang="en-US" altLang="en-US" sz="1100" smtClean="0">
                <a:solidFill>
                  <a:srgbClr val="000000"/>
                </a:solidFill>
                <a:latin typeface="Arial" charset="0"/>
                <a:cs typeface="Arial" charset="0"/>
                <a:sym typeface="Arial" charset="0"/>
              </a:rPr>
              <a:t>(8 minutes)</a:t>
            </a:r>
          </a:p>
          <a:p>
            <a:pPr marL="44450" eaLnBrk="1" hangingPunct="1">
              <a:spcBef>
                <a:spcPts val="400"/>
              </a:spcBef>
            </a:pPr>
            <a:r>
              <a:rPr lang="en-US" altLang="en-US" sz="1100" smtClean="0">
                <a:solidFill>
                  <a:srgbClr val="000000"/>
                </a:solidFill>
                <a:latin typeface="Arial" charset="0"/>
                <a:cs typeface="Arial" charset="0"/>
                <a:sym typeface="Arial" charset="0"/>
              </a:rPr>
              <a:t>Have participants number off from 1 to 3. Explain that 1s will write a claim of fact. All 2s will write a claim of value. All 3s will write a claim of policy. Review the examples of each claim type on the slide. Point out that the three examples relate to the topic of standardized testing, but participants don’t have to write claims on the same topic.</a:t>
            </a:r>
          </a:p>
          <a:p>
            <a:pPr marL="44450" eaLnBrk="1" hangingPunct="1">
              <a:spcBef>
                <a:spcPts val="400"/>
              </a:spcBef>
            </a:pPr>
            <a:r>
              <a:rPr lang="en-US" altLang="en-US" sz="1100" smtClean="0">
                <a:solidFill>
                  <a:srgbClr val="000000"/>
                </a:solidFill>
                <a:latin typeface="Arial" charset="0"/>
                <a:cs typeface="Arial" charset="0"/>
                <a:sym typeface="Arial" charset="0"/>
              </a:rPr>
              <a:t>Form groups of three that each contain a 1, 2, and 3. Assign each group one or two topics from the list below. Have group members independently write their assigned claims and discuss it with their groups. Provide </a:t>
            </a:r>
            <a:r>
              <a:rPr lang="en-US" altLang="en-US" sz="1100" smtClean="0">
                <a:solidFill>
                  <a:srgbClr val="000000"/>
                </a:solidFill>
                <a:latin typeface="Arial Bold" charset="0"/>
                <a:cs typeface="Arial Bold" charset="0"/>
                <a:sym typeface="Arial Bold" charset="0"/>
              </a:rPr>
              <a:t>chart paper</a:t>
            </a:r>
            <a:r>
              <a:rPr lang="en-US" altLang="en-US" sz="1100" smtClean="0">
                <a:solidFill>
                  <a:srgbClr val="000000"/>
                </a:solidFill>
                <a:latin typeface="Arial" charset="0"/>
                <a:cs typeface="Arial" charset="0"/>
                <a:sym typeface="Arial" charset="0"/>
              </a:rPr>
              <a:t> for each group to write the three claims before presenting to the whole group.</a:t>
            </a:r>
          </a:p>
          <a:p>
            <a:pPr marL="44450" eaLnBrk="1" hangingPunct="1">
              <a:spcBef>
                <a:spcPts val="400"/>
              </a:spcBef>
            </a:pPr>
            <a:r>
              <a:rPr lang="en-US" altLang="en-US" sz="1100" smtClean="0">
                <a:solidFill>
                  <a:srgbClr val="000000"/>
                </a:solidFill>
                <a:latin typeface="Arial" charset="0"/>
                <a:cs typeface="Arial" charset="0"/>
                <a:sym typeface="Arial" charset="0"/>
              </a:rPr>
              <a:t>Sample topics: Recycling, mandatory community service in school, use of cell phones in school, single-sex classrooms, two-year vs. four-year colleges, school lunch programs, requiring physical education, Internet filters in schools, Head Start.</a:t>
            </a:r>
          </a:p>
          <a:p>
            <a:pPr marL="44450" eaLnBrk="1" hangingPunct="1">
              <a:spcBef>
                <a:spcPts val="838"/>
              </a:spcBef>
            </a:pPr>
            <a:r>
              <a:rPr lang="en-US" altLang="en-US" sz="1100" smtClean="0">
                <a:solidFill>
                  <a:srgbClr val="000000"/>
                </a:solidFill>
                <a:latin typeface="Arial Bold" charset="0"/>
                <a:cs typeface="Arial Bold" charset="0"/>
                <a:sym typeface="Arial Bold" charset="0"/>
              </a:rPr>
              <a:t>WEBINAR TIP: </a:t>
            </a:r>
            <a:r>
              <a:rPr lang="en-US" altLang="en-US" sz="1100" smtClean="0">
                <a:solidFill>
                  <a:srgbClr val="000000"/>
                </a:solidFill>
                <a:latin typeface="Arial" charset="0"/>
                <a:cs typeface="Arial" charset="0"/>
                <a:sym typeface="Arial" charset="0"/>
              </a:rPr>
              <a:t>Have each participant write one type of claim and share using Chat.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8138D-5AE9-4EE9-AD87-24D67F8AFE65}" type="datetimeFigureOut">
              <a:rPr lang="en-US" smtClean="0"/>
              <a:t>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230480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8138D-5AE9-4EE9-AD87-24D67F8AFE65}" type="datetimeFigureOut">
              <a:rPr lang="en-US" smtClean="0"/>
              <a:t>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184351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8138D-5AE9-4EE9-AD87-24D67F8AFE65}" type="datetimeFigureOut">
              <a:rPr lang="en-US" smtClean="0"/>
              <a:t>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381353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8138D-5AE9-4EE9-AD87-24D67F8AFE65}" type="datetimeFigureOut">
              <a:rPr lang="en-US" smtClean="0"/>
              <a:t>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389816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8138D-5AE9-4EE9-AD87-24D67F8AFE65}" type="datetimeFigureOut">
              <a:rPr lang="en-US" smtClean="0"/>
              <a:t>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393116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78138D-5AE9-4EE9-AD87-24D67F8AFE65}" type="datetimeFigureOut">
              <a:rPr lang="en-US" smtClean="0"/>
              <a:t>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242684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8138D-5AE9-4EE9-AD87-24D67F8AFE65}" type="datetimeFigureOut">
              <a:rPr lang="en-US" smtClean="0"/>
              <a:t>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12870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78138D-5AE9-4EE9-AD87-24D67F8AFE65}" type="datetimeFigureOut">
              <a:rPr lang="en-US" smtClean="0"/>
              <a:t>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152328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8138D-5AE9-4EE9-AD87-24D67F8AFE65}" type="datetimeFigureOut">
              <a:rPr lang="en-US" smtClean="0"/>
              <a:t>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47013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138D-5AE9-4EE9-AD87-24D67F8AFE65}" type="datetimeFigureOut">
              <a:rPr lang="en-US" smtClean="0"/>
              <a:t>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200041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8138D-5AE9-4EE9-AD87-24D67F8AFE65}" type="datetimeFigureOut">
              <a:rPr lang="en-US" smtClean="0"/>
              <a:t>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D8AC-99B9-4DF2-BCA0-8E5C0BC8475D}" type="slidenum">
              <a:rPr lang="en-US" smtClean="0"/>
              <a:t>‹#›</a:t>
            </a:fld>
            <a:endParaRPr lang="en-US"/>
          </a:p>
        </p:txBody>
      </p:sp>
    </p:spTree>
    <p:extLst>
      <p:ext uri="{BB962C8B-B14F-4D97-AF65-F5344CB8AC3E}">
        <p14:creationId xmlns:p14="http://schemas.microsoft.com/office/powerpoint/2010/main" val="2770912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8138D-5AE9-4EE9-AD87-24D67F8AFE65}" type="datetimeFigureOut">
              <a:rPr lang="en-US" smtClean="0"/>
              <a:t>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FD8AC-99B9-4DF2-BCA0-8E5C0BC8475D}" type="slidenum">
              <a:rPr lang="en-US" smtClean="0"/>
              <a:t>‹#›</a:t>
            </a:fld>
            <a:endParaRPr lang="en-US"/>
          </a:p>
        </p:txBody>
      </p:sp>
    </p:spTree>
    <p:extLst>
      <p:ext uri="{BB962C8B-B14F-4D97-AF65-F5344CB8AC3E}">
        <p14:creationId xmlns:p14="http://schemas.microsoft.com/office/powerpoint/2010/main" val="3056630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243" name="Group 4"/>
          <p:cNvGrpSpPr>
            <a:grpSpLocks/>
          </p:cNvGrpSpPr>
          <p:nvPr/>
        </p:nvGrpSpPr>
        <p:grpSpPr bwMode="auto">
          <a:xfrm>
            <a:off x="419100" y="3371850"/>
            <a:ext cx="8305800" cy="2171700"/>
            <a:chOff x="0" y="0"/>
            <a:chExt cx="5232" cy="1368"/>
          </a:xfrm>
        </p:grpSpPr>
        <p:sp>
          <p:nvSpPr>
            <p:cNvPr id="10244" name="Rectangle 2"/>
            <p:cNvSpPr>
              <a:spLocks/>
            </p:cNvSpPr>
            <p:nvPr/>
          </p:nvSpPr>
          <p:spPr bwMode="auto">
            <a:xfrm>
              <a:off x="0" y="36"/>
              <a:ext cx="5232" cy="1296"/>
            </a:xfrm>
            <a:prstGeom prst="rect">
              <a:avLst/>
            </a:prstGeom>
            <a:solidFill>
              <a:srgbClr val="FFFFFF"/>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10245" name="Rectangle 3"/>
            <p:cNvSpPr>
              <a:spLocks/>
            </p:cNvSpPr>
            <p:nvPr/>
          </p:nvSpPr>
          <p:spPr bwMode="auto">
            <a:xfrm>
              <a:off x="0" y="0"/>
              <a:ext cx="5232" cy="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31838" indent="-28575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31888" indent="-22860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89088" indent="-22860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46288" indent="-22860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algn="ctr" eaLnBrk="1" hangingPunct="1">
                <a:spcBef>
                  <a:spcPct val="0"/>
                </a:spcBef>
                <a:buClrTx/>
                <a:buSzTx/>
                <a:buFontTx/>
                <a:buNone/>
              </a:pPr>
              <a:r>
                <a:rPr lang="en-US" altLang="en-US" sz="4800">
                  <a:latin typeface="Arial Bold" charset="0"/>
                  <a:cs typeface="Arial Bold" charset="0"/>
                  <a:sym typeface="Arial Bold" charset="0"/>
                </a:rPr>
                <a:t>Writing Arguments and Conducting Research: </a:t>
              </a:r>
            </a:p>
            <a:p>
              <a:pPr algn="ctr" eaLnBrk="1" hangingPunct="1">
                <a:spcBef>
                  <a:spcPct val="0"/>
                </a:spcBef>
                <a:buClrTx/>
                <a:buSzTx/>
                <a:buFontTx/>
                <a:buNone/>
              </a:pPr>
              <a:r>
                <a:rPr lang="en-US" altLang="en-US" sz="4800">
                  <a:latin typeface="Arial Bold" charset="0"/>
                  <a:cs typeface="Arial Bold" charset="0"/>
                  <a:sym typeface="Arial Bold" charset="0"/>
                </a:rPr>
                <a:t>A Focus on Using Evidence</a:t>
              </a:r>
            </a:p>
          </p:txBody>
        </p:sp>
      </p:grpSp>
    </p:spTree>
    <p:extLst>
      <p:ext uri="{BB962C8B-B14F-4D97-AF65-F5344CB8AC3E}">
        <p14:creationId xmlns:p14="http://schemas.microsoft.com/office/powerpoint/2010/main" val="99054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683"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D44CA1BF-2902-4D9E-A267-E17F8A78E326}"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10</a:t>
            </a:fld>
            <a:endParaRPr lang="en-US" altLang="en-US" sz="1200">
              <a:solidFill>
                <a:srgbClr val="898989"/>
              </a:solidFill>
              <a:latin typeface="Times New Roman" charset="0"/>
              <a:cs typeface="Times New Roman" charset="0"/>
              <a:sym typeface="Times New Roman" charset="0"/>
            </a:endParaRPr>
          </a:p>
        </p:txBody>
      </p:sp>
      <p:grpSp>
        <p:nvGrpSpPr>
          <p:cNvPr id="71684" name="Group 21"/>
          <p:cNvGrpSpPr>
            <a:grpSpLocks/>
          </p:cNvGrpSpPr>
          <p:nvPr/>
        </p:nvGrpSpPr>
        <p:grpSpPr bwMode="auto">
          <a:xfrm>
            <a:off x="217488" y="1577975"/>
            <a:ext cx="4745037" cy="4689475"/>
            <a:chOff x="0" y="0"/>
            <a:chExt cx="2988" cy="2954"/>
          </a:xfrm>
        </p:grpSpPr>
        <p:grpSp>
          <p:nvGrpSpPr>
            <p:cNvPr id="71693" name="Group 5"/>
            <p:cNvGrpSpPr>
              <a:grpSpLocks/>
            </p:cNvGrpSpPr>
            <p:nvPr/>
          </p:nvGrpSpPr>
          <p:grpSpPr bwMode="auto">
            <a:xfrm rot="10800000" flipH="1">
              <a:off x="996" y="0"/>
              <a:ext cx="996" cy="985"/>
              <a:chOff x="0" y="0"/>
              <a:chExt cx="996" cy="985"/>
            </a:xfrm>
          </p:grpSpPr>
          <p:sp>
            <p:nvSpPr>
              <p:cNvPr id="71709" name="AutoShape 3"/>
              <p:cNvSpPr>
                <a:spLocks/>
              </p:cNvSpPr>
              <p:nvPr/>
            </p:nvSpPr>
            <p:spPr bwMode="auto">
              <a:xfrm>
                <a:off x="0" y="0"/>
                <a:ext cx="996" cy="985"/>
              </a:xfrm>
              <a:custGeom>
                <a:avLst/>
                <a:gdLst>
                  <a:gd name="T0" fmla="*/ 0 w 21600"/>
                  <a:gd name="T1" fmla="*/ 0 h 21600"/>
                  <a:gd name="T2" fmla="*/ 10800 w 21600"/>
                  <a:gd name="T3" fmla="*/ 21600 h 21600"/>
                  <a:gd name="T4" fmla="*/ 21600 w 21600"/>
                  <a:gd name="T5" fmla="*/ 0 h 21600"/>
                  <a:gd name="T6" fmla="*/ 0 w 21600"/>
                  <a:gd name="T7" fmla="*/ 0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10800" y="21600"/>
                    </a:lnTo>
                    <a:lnTo>
                      <a:pt x="21600" y="0"/>
                    </a:lnTo>
                    <a:lnTo>
                      <a:pt x="0" y="0"/>
                    </a:lnTo>
                    <a:close/>
                    <a:moveTo>
                      <a:pt x="0" y="0"/>
                    </a:moveTo>
                  </a:path>
                </a:pathLst>
              </a:custGeom>
              <a:solidFill>
                <a:srgbClr val="F9D3A2"/>
              </a:solidFill>
              <a:ln w="28575" cap="flat">
                <a:solidFill>
                  <a:srgbClr val="9E2217"/>
                </a:solidFill>
                <a:prstDash val="solid"/>
                <a:round/>
                <a:headEnd type="none" w="med" len="med"/>
                <a:tailEnd type="none" w="med" len="med"/>
              </a:ln>
            </p:spPr>
            <p:txBody>
              <a:bodyPr lIns="0" tIns="0" rIns="0" bIns="0"/>
              <a:lstStyle/>
              <a:p>
                <a:endParaRPr lang="en-US"/>
              </a:p>
            </p:txBody>
          </p:sp>
          <p:sp>
            <p:nvSpPr>
              <p:cNvPr id="71710" name="Rectangle 4"/>
              <p:cNvSpPr>
                <a:spLocks/>
              </p:cNvSpPr>
              <p:nvPr/>
            </p:nvSpPr>
            <p:spPr bwMode="auto">
              <a:xfrm rot="10800000" flipH="1">
                <a:off x="477" y="428"/>
                <a:ext cx="4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1300">
                    <a:latin typeface="Lucida Grande" charset="0"/>
                    <a:ea typeface="Lucida Grande" charset="0"/>
                    <a:cs typeface="Lucida Grande" charset="0"/>
                    <a:sym typeface="Lucida Grande" charset="0"/>
                  </a:rPr>
                  <a:t> </a:t>
                </a:r>
              </a:p>
            </p:txBody>
          </p:sp>
        </p:grpSp>
        <p:grpSp>
          <p:nvGrpSpPr>
            <p:cNvPr id="71694" name="Group 8"/>
            <p:cNvGrpSpPr>
              <a:grpSpLocks/>
            </p:cNvGrpSpPr>
            <p:nvPr/>
          </p:nvGrpSpPr>
          <p:grpSpPr bwMode="auto">
            <a:xfrm rot="10800000" flipH="1">
              <a:off x="498" y="985"/>
              <a:ext cx="1992" cy="985"/>
              <a:chOff x="0" y="0"/>
              <a:chExt cx="1992" cy="985"/>
            </a:xfrm>
          </p:grpSpPr>
          <p:sp>
            <p:nvSpPr>
              <p:cNvPr id="71707" name="AutoShape 6"/>
              <p:cNvSpPr>
                <a:spLocks/>
              </p:cNvSpPr>
              <p:nvPr/>
            </p:nvSpPr>
            <p:spPr bwMode="auto">
              <a:xfrm>
                <a:off x="0" y="0"/>
                <a:ext cx="1992" cy="985"/>
              </a:xfrm>
              <a:custGeom>
                <a:avLst/>
                <a:gdLst>
                  <a:gd name="T0" fmla="*/ 0 w 21600"/>
                  <a:gd name="T1" fmla="*/ 0 h 21600"/>
                  <a:gd name="T2" fmla="*/ 5400 w 21600"/>
                  <a:gd name="T3" fmla="*/ 21600 h 21600"/>
                  <a:gd name="T4" fmla="*/ 162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5400" y="21600"/>
                    </a:lnTo>
                    <a:lnTo>
                      <a:pt x="16200" y="21600"/>
                    </a:lnTo>
                    <a:lnTo>
                      <a:pt x="21600" y="0"/>
                    </a:lnTo>
                    <a:lnTo>
                      <a:pt x="0" y="0"/>
                    </a:lnTo>
                    <a:close/>
                    <a:moveTo>
                      <a:pt x="0" y="0"/>
                    </a:moveTo>
                  </a:path>
                </a:pathLst>
              </a:custGeom>
              <a:solidFill>
                <a:srgbClr val="FFCC66"/>
              </a:solidFill>
              <a:ln w="28575" cap="flat">
                <a:solidFill>
                  <a:srgbClr val="9E2217"/>
                </a:solidFill>
                <a:prstDash val="solid"/>
                <a:round/>
                <a:headEnd type="none" w="med" len="med"/>
                <a:tailEnd type="none" w="med" len="med"/>
              </a:ln>
            </p:spPr>
            <p:txBody>
              <a:bodyPr lIns="0" tIns="0" rIns="0" bIns="0"/>
              <a:lstStyle/>
              <a:p>
                <a:endParaRPr lang="en-US"/>
              </a:p>
            </p:txBody>
          </p:sp>
          <p:sp>
            <p:nvSpPr>
              <p:cNvPr id="71708" name="Rectangle 7"/>
              <p:cNvSpPr>
                <a:spLocks/>
              </p:cNvSpPr>
              <p:nvPr/>
            </p:nvSpPr>
            <p:spPr bwMode="auto">
              <a:xfrm rot="10800000" flipH="1">
                <a:off x="975" y="428"/>
                <a:ext cx="4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1300">
                    <a:latin typeface="Lucida Grande" charset="0"/>
                    <a:ea typeface="Lucida Grande" charset="0"/>
                    <a:cs typeface="Lucida Grande" charset="0"/>
                    <a:sym typeface="Lucida Grande" charset="0"/>
                  </a:rPr>
                  <a:t> </a:t>
                </a:r>
              </a:p>
            </p:txBody>
          </p:sp>
        </p:grpSp>
        <p:grpSp>
          <p:nvGrpSpPr>
            <p:cNvPr id="71695" name="Group 11"/>
            <p:cNvGrpSpPr>
              <a:grpSpLocks/>
            </p:cNvGrpSpPr>
            <p:nvPr/>
          </p:nvGrpSpPr>
          <p:grpSpPr bwMode="auto">
            <a:xfrm rot="10800000" flipH="1">
              <a:off x="0" y="1970"/>
              <a:ext cx="2988" cy="984"/>
              <a:chOff x="0" y="0"/>
              <a:chExt cx="2988" cy="983"/>
            </a:xfrm>
          </p:grpSpPr>
          <p:sp>
            <p:nvSpPr>
              <p:cNvPr id="71705" name="AutoShape 9"/>
              <p:cNvSpPr>
                <a:spLocks/>
              </p:cNvSpPr>
              <p:nvPr/>
            </p:nvSpPr>
            <p:spPr bwMode="auto">
              <a:xfrm>
                <a:off x="0" y="0"/>
                <a:ext cx="2988" cy="983"/>
              </a:xfrm>
              <a:custGeom>
                <a:avLst/>
                <a:gdLst>
                  <a:gd name="T0" fmla="*/ 0 w 21600"/>
                  <a:gd name="T1" fmla="*/ 0 h 21600"/>
                  <a:gd name="T2" fmla="*/ 3600 w 21600"/>
                  <a:gd name="T3" fmla="*/ 21600 h 21600"/>
                  <a:gd name="T4" fmla="*/ 18000 w 21600"/>
                  <a:gd name="T5" fmla="*/ 21600 h 21600"/>
                  <a:gd name="T6" fmla="*/ 21600 w 21600"/>
                  <a:gd name="T7" fmla="*/ 0 h 21600"/>
                  <a:gd name="T8" fmla="*/ 0 w 21600"/>
                  <a:gd name="T9" fmla="*/ 0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3600" y="21600"/>
                    </a:lnTo>
                    <a:lnTo>
                      <a:pt x="18000" y="21600"/>
                    </a:lnTo>
                    <a:lnTo>
                      <a:pt x="21600" y="0"/>
                    </a:lnTo>
                    <a:lnTo>
                      <a:pt x="0" y="0"/>
                    </a:lnTo>
                    <a:close/>
                    <a:moveTo>
                      <a:pt x="0" y="0"/>
                    </a:moveTo>
                  </a:path>
                </a:pathLst>
              </a:custGeom>
              <a:solidFill>
                <a:srgbClr val="F6910A"/>
              </a:solidFill>
              <a:ln w="28575" cap="flat">
                <a:solidFill>
                  <a:srgbClr val="9E2217"/>
                </a:solidFill>
                <a:prstDash val="solid"/>
                <a:round/>
                <a:headEnd type="none" w="med" len="med"/>
                <a:tailEnd type="none" w="med" len="med"/>
              </a:ln>
            </p:spPr>
            <p:txBody>
              <a:bodyPr lIns="0" tIns="0" rIns="0" bIns="0"/>
              <a:lstStyle/>
              <a:p>
                <a:endParaRPr lang="en-US"/>
              </a:p>
            </p:txBody>
          </p:sp>
          <p:sp>
            <p:nvSpPr>
              <p:cNvPr id="2" name="Rectangle 10"/>
              <p:cNvSpPr>
                <a:spLocks/>
              </p:cNvSpPr>
              <p:nvPr/>
            </p:nvSpPr>
            <p:spPr bwMode="auto">
              <a:xfrm rot="10800000" flipH="1">
                <a:off x="1474" y="428"/>
                <a:ext cx="40"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1300">
                    <a:latin typeface="Lucida Grande" charset="0"/>
                    <a:ea typeface="Lucida Grande" charset="0"/>
                    <a:cs typeface="Lucida Grande" charset="0"/>
                    <a:sym typeface="Lucida Grande" charset="0"/>
                  </a:rPr>
                  <a:t> </a:t>
                </a:r>
              </a:p>
            </p:txBody>
          </p:sp>
        </p:grpSp>
        <p:grpSp>
          <p:nvGrpSpPr>
            <p:cNvPr id="71696" name="Group 14"/>
            <p:cNvGrpSpPr>
              <a:grpSpLocks/>
            </p:cNvGrpSpPr>
            <p:nvPr/>
          </p:nvGrpSpPr>
          <p:grpSpPr bwMode="auto">
            <a:xfrm>
              <a:off x="898" y="1309"/>
              <a:ext cx="1187" cy="338"/>
              <a:chOff x="0" y="0"/>
              <a:chExt cx="1187" cy="337"/>
            </a:xfrm>
          </p:grpSpPr>
          <p:sp>
            <p:nvSpPr>
              <p:cNvPr id="3" name="AutoShape 12"/>
              <p:cNvSpPr>
                <a:spLocks/>
              </p:cNvSpPr>
              <p:nvPr/>
            </p:nvSpPr>
            <p:spPr bwMode="auto">
              <a:xfrm>
                <a:off x="0" y="0"/>
                <a:ext cx="1188" cy="337"/>
              </a:xfrm>
              <a:prstGeom prst="roundRect">
                <a:avLst>
                  <a:gd name="adj" fmla="val 16662"/>
                </a:avLst>
              </a:prstGeom>
              <a:solidFill>
                <a:srgbClr val="FFFFFF"/>
              </a:solidFill>
              <a:ln w="31750" cap="flat">
                <a:solidFill>
                  <a:schemeClr val="tx1"/>
                </a:solidFill>
                <a:prstDash val="solid"/>
                <a:round/>
                <a:headEnd type="none" w="med" len="med"/>
                <a:tailEnd type="none" w="med" len="med"/>
              </a:ln>
              <a:effectLst>
                <a:outerShdw blurRad="63500" dist="12700" dir="2700000" algn="ctr" rotWithShape="0">
                  <a:schemeClr val="bg2">
                    <a:alpha val="74997"/>
                  </a:schemeClr>
                </a:outerShdw>
              </a:effectLst>
            </p:spPr>
            <p:txBody>
              <a:bodyPr lIns="0" tIns="0" rIns="0" bIns="0"/>
              <a:lstStyle/>
              <a:p>
                <a:pPr algn="ctr" eaLnBrk="1" hangingPunct="1">
                  <a:defRPr/>
                </a:pPr>
                <a:endParaRPr lang="en-US"/>
              </a:p>
            </p:txBody>
          </p:sp>
          <p:sp>
            <p:nvSpPr>
              <p:cNvPr id="71704" name="Rectangle 13"/>
              <p:cNvSpPr>
                <a:spLocks/>
              </p:cNvSpPr>
              <p:nvPr/>
            </p:nvSpPr>
            <p:spPr bwMode="auto">
              <a:xfrm>
                <a:off x="82" y="20"/>
                <a:ext cx="1023"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170" bIns="38100" anchor="ctr">
                <a:spAutoFit/>
              </a:bodyP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latin typeface="Arial Bold" charset="0"/>
                    <a:cs typeface="Arial Bold" charset="0"/>
                    <a:sym typeface="Arial Bold" charset="0"/>
                  </a:rPr>
                  <a:t>Reasons</a:t>
                </a:r>
              </a:p>
            </p:txBody>
          </p:sp>
        </p:grpSp>
        <p:grpSp>
          <p:nvGrpSpPr>
            <p:cNvPr id="71697" name="Group 17"/>
            <p:cNvGrpSpPr>
              <a:grpSpLocks/>
            </p:cNvGrpSpPr>
            <p:nvPr/>
          </p:nvGrpSpPr>
          <p:grpSpPr bwMode="auto">
            <a:xfrm>
              <a:off x="896" y="397"/>
              <a:ext cx="1194" cy="338"/>
              <a:chOff x="0" y="0"/>
              <a:chExt cx="1194" cy="337"/>
            </a:xfrm>
          </p:grpSpPr>
          <p:sp>
            <p:nvSpPr>
              <p:cNvPr id="4" name="AutoShape 15"/>
              <p:cNvSpPr>
                <a:spLocks/>
              </p:cNvSpPr>
              <p:nvPr/>
            </p:nvSpPr>
            <p:spPr bwMode="auto">
              <a:xfrm>
                <a:off x="0" y="0"/>
                <a:ext cx="1195" cy="337"/>
              </a:xfrm>
              <a:prstGeom prst="roundRect">
                <a:avLst>
                  <a:gd name="adj" fmla="val 16662"/>
                </a:avLst>
              </a:prstGeom>
              <a:solidFill>
                <a:srgbClr val="FFFFFF"/>
              </a:solidFill>
              <a:ln w="31750" cap="flat">
                <a:solidFill>
                  <a:schemeClr val="tx1"/>
                </a:solidFill>
                <a:prstDash val="solid"/>
                <a:round/>
                <a:headEnd type="none" w="med" len="med"/>
                <a:tailEnd type="none" w="med" len="med"/>
              </a:ln>
              <a:effectLst>
                <a:outerShdw blurRad="63500" dist="12700" dir="2700000" algn="ctr" rotWithShape="0">
                  <a:schemeClr val="bg2">
                    <a:alpha val="74997"/>
                  </a:schemeClr>
                </a:outerShdw>
              </a:effectLst>
            </p:spPr>
            <p:txBody>
              <a:bodyPr lIns="0" tIns="0" rIns="0" bIns="0"/>
              <a:lstStyle/>
              <a:p>
                <a:pPr algn="ctr" eaLnBrk="1" hangingPunct="1">
                  <a:defRPr/>
                </a:pPr>
                <a:endParaRPr lang="en-US"/>
              </a:p>
            </p:txBody>
          </p:sp>
          <p:sp>
            <p:nvSpPr>
              <p:cNvPr id="71702" name="Rectangle 16"/>
              <p:cNvSpPr>
                <a:spLocks/>
              </p:cNvSpPr>
              <p:nvPr/>
            </p:nvSpPr>
            <p:spPr bwMode="auto">
              <a:xfrm>
                <a:off x="247" y="20"/>
                <a:ext cx="699"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177" bIns="38100" anchor="ctr">
                <a:spAutoFit/>
              </a:bodyP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latin typeface="Arial Bold" charset="0"/>
                    <a:cs typeface="Arial Bold" charset="0"/>
                    <a:sym typeface="Arial Bold" charset="0"/>
                  </a:rPr>
                  <a:t>Claim</a:t>
                </a:r>
              </a:p>
            </p:txBody>
          </p:sp>
        </p:grpSp>
        <p:grpSp>
          <p:nvGrpSpPr>
            <p:cNvPr id="71698" name="Group 20"/>
            <p:cNvGrpSpPr>
              <a:grpSpLocks/>
            </p:cNvGrpSpPr>
            <p:nvPr/>
          </p:nvGrpSpPr>
          <p:grpSpPr bwMode="auto">
            <a:xfrm>
              <a:off x="899" y="2269"/>
              <a:ext cx="1187" cy="338"/>
              <a:chOff x="0" y="0"/>
              <a:chExt cx="1187" cy="337"/>
            </a:xfrm>
          </p:grpSpPr>
          <p:sp>
            <p:nvSpPr>
              <p:cNvPr id="5" name="AutoShape 18"/>
              <p:cNvSpPr>
                <a:spLocks/>
              </p:cNvSpPr>
              <p:nvPr/>
            </p:nvSpPr>
            <p:spPr bwMode="auto">
              <a:xfrm>
                <a:off x="0" y="0"/>
                <a:ext cx="1188" cy="337"/>
              </a:xfrm>
              <a:prstGeom prst="roundRect">
                <a:avLst>
                  <a:gd name="adj" fmla="val 16662"/>
                </a:avLst>
              </a:prstGeom>
              <a:solidFill>
                <a:srgbClr val="FFFFFF"/>
              </a:solidFill>
              <a:ln w="31750" cap="flat">
                <a:solidFill>
                  <a:schemeClr val="tx1"/>
                </a:solidFill>
                <a:prstDash val="solid"/>
                <a:round/>
                <a:headEnd type="none" w="med" len="med"/>
                <a:tailEnd type="none" w="med" len="med"/>
              </a:ln>
              <a:effectLst>
                <a:outerShdw blurRad="63500" dist="12700" dir="2700000" algn="ctr" rotWithShape="0">
                  <a:schemeClr val="bg2">
                    <a:alpha val="74997"/>
                  </a:schemeClr>
                </a:outerShdw>
              </a:effectLst>
            </p:spPr>
            <p:txBody>
              <a:bodyPr lIns="0" tIns="0" rIns="0" bIns="0"/>
              <a:lstStyle/>
              <a:p>
                <a:pPr algn="ctr" eaLnBrk="1" hangingPunct="1">
                  <a:defRPr/>
                </a:pPr>
                <a:endParaRPr lang="en-US"/>
              </a:p>
            </p:txBody>
          </p:sp>
          <p:sp>
            <p:nvSpPr>
              <p:cNvPr id="71700" name="Rectangle 19"/>
              <p:cNvSpPr>
                <a:spLocks/>
              </p:cNvSpPr>
              <p:nvPr/>
            </p:nvSpPr>
            <p:spPr bwMode="auto">
              <a:xfrm>
                <a:off x="57" y="20"/>
                <a:ext cx="1072"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170" bIns="38100" anchor="ctr">
                <a:spAutoFit/>
              </a:bodyP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latin typeface="Arial Bold" charset="0"/>
                    <a:cs typeface="Arial Bold" charset="0"/>
                    <a:sym typeface="Arial Bold" charset="0"/>
                  </a:rPr>
                  <a:t>Evidence</a:t>
                </a:r>
              </a:p>
            </p:txBody>
          </p:sp>
        </p:grpSp>
      </p:grpSp>
      <p:sp>
        <p:nvSpPr>
          <p:cNvPr id="71685" name="Rectangle 22"/>
          <p:cNvSpPr>
            <a:spLocks noGrp="1" noChangeArrowheads="1"/>
          </p:cNvSpPr>
          <p:nvPr>
            <p:ph type="title"/>
          </p:nvPr>
        </p:nvSpPr>
        <p:spPr>
          <a:xfrm>
            <a:off x="457200" y="576263"/>
            <a:ext cx="8229600" cy="1023937"/>
          </a:xfrm>
        </p:spPr>
        <p:txBody>
          <a:bodyPr rIns="132080"/>
          <a:lstStyle/>
          <a:p>
            <a:pPr eaLnBrk="1" hangingPunct="1"/>
            <a:r>
              <a:rPr lang="en-US" altLang="en-US" smtClean="0"/>
              <a:t>Elements of Argument</a:t>
            </a:r>
          </a:p>
        </p:txBody>
      </p:sp>
      <p:sp>
        <p:nvSpPr>
          <p:cNvPr id="71686" name="Rectangle 23"/>
          <p:cNvSpPr>
            <a:spLocks/>
          </p:cNvSpPr>
          <p:nvPr/>
        </p:nvSpPr>
        <p:spPr bwMode="auto">
          <a:xfrm>
            <a:off x="4038600" y="3429000"/>
            <a:ext cx="2374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400">
                <a:latin typeface="Arial Bold" charset="0"/>
                <a:cs typeface="Arial Bold" charset="0"/>
                <a:sym typeface="Arial Bold" charset="0"/>
              </a:rPr>
              <a:t>(Counterclaim)</a:t>
            </a:r>
          </a:p>
        </p:txBody>
      </p:sp>
      <p:sp>
        <p:nvSpPr>
          <p:cNvPr id="71687" name="Rectangle 2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46</a:t>
            </a:r>
          </a:p>
        </p:txBody>
      </p:sp>
      <p:sp>
        <p:nvSpPr>
          <p:cNvPr id="71688" name="Freeform 25"/>
          <p:cNvSpPr>
            <a:spLocks/>
          </p:cNvSpPr>
          <p:nvPr/>
        </p:nvSpPr>
        <p:spPr bwMode="auto">
          <a:xfrm>
            <a:off x="3505200" y="1905000"/>
            <a:ext cx="609600" cy="4114800"/>
          </a:xfrm>
          <a:custGeom>
            <a:avLst/>
            <a:gdLst>
              <a:gd name="T0" fmla="*/ 0 w 21600"/>
              <a:gd name="T1" fmla="*/ 0 h 21600"/>
              <a:gd name="T2" fmla="*/ 304800 w 21600"/>
              <a:gd name="T3" fmla="*/ 48197 h 21600"/>
              <a:gd name="T4" fmla="*/ 304800 w 21600"/>
              <a:gd name="T5" fmla="*/ 1745742 h 21600"/>
              <a:gd name="T6" fmla="*/ 609600 w 21600"/>
              <a:gd name="T7" fmla="*/ 1793939 h 21600"/>
              <a:gd name="T8" fmla="*/ 304800 w 21600"/>
              <a:gd name="T9" fmla="*/ 1842135 h 21600"/>
              <a:gd name="T10" fmla="*/ 304800 w 21600"/>
              <a:gd name="T11" fmla="*/ 4066604 h 21600"/>
              <a:gd name="T12" fmla="*/ 0 w 21600"/>
              <a:gd name="T13" fmla="*/ 411480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0" y="0"/>
                </a:moveTo>
                <a:cubicBezTo>
                  <a:pt x="5965" y="0"/>
                  <a:pt x="10800" y="113"/>
                  <a:pt x="10800" y="253"/>
                </a:cubicBezTo>
                <a:lnTo>
                  <a:pt x="10800" y="9164"/>
                </a:lnTo>
                <a:cubicBezTo>
                  <a:pt x="10800" y="9304"/>
                  <a:pt x="15635" y="9417"/>
                  <a:pt x="21600" y="9417"/>
                </a:cubicBezTo>
                <a:cubicBezTo>
                  <a:pt x="15635" y="9417"/>
                  <a:pt x="10800" y="9530"/>
                  <a:pt x="10800" y="9670"/>
                </a:cubicBezTo>
                <a:lnTo>
                  <a:pt x="10800" y="21347"/>
                </a:lnTo>
                <a:cubicBezTo>
                  <a:pt x="10800" y="21487"/>
                  <a:pt x="5965" y="21600"/>
                  <a:pt x="0" y="21600"/>
                </a:cubicBezTo>
              </a:path>
            </a:pathLst>
          </a:custGeom>
          <a:noFill/>
          <a:ln w="38100"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nvGrpSpPr>
          <p:cNvPr id="71689" name="Group 28"/>
          <p:cNvGrpSpPr>
            <a:grpSpLocks/>
          </p:cNvGrpSpPr>
          <p:nvPr/>
        </p:nvGrpSpPr>
        <p:grpSpPr bwMode="auto">
          <a:xfrm>
            <a:off x="6781800" y="3400425"/>
            <a:ext cx="2209800" cy="536575"/>
            <a:chOff x="0" y="0"/>
            <a:chExt cx="1392" cy="338"/>
          </a:xfrm>
        </p:grpSpPr>
        <p:sp>
          <p:nvSpPr>
            <p:cNvPr id="71706" name="AutoShape 26"/>
            <p:cNvSpPr>
              <a:spLocks/>
            </p:cNvSpPr>
            <p:nvPr/>
          </p:nvSpPr>
          <p:spPr bwMode="auto">
            <a:xfrm>
              <a:off x="0" y="0"/>
              <a:ext cx="1392" cy="338"/>
            </a:xfrm>
            <a:prstGeom prst="roundRect">
              <a:avLst>
                <a:gd name="adj" fmla="val 16662"/>
              </a:avLst>
            </a:prstGeom>
            <a:solidFill>
              <a:srgbClr val="9E2217"/>
            </a:solidFill>
            <a:ln w="31750" cap="flat">
              <a:solidFill>
                <a:schemeClr val="tx1"/>
              </a:solidFill>
              <a:prstDash val="solid"/>
              <a:round/>
              <a:headEnd type="none" w="med" len="med"/>
              <a:tailEnd type="none" w="med" len="med"/>
            </a:ln>
            <a:effectLst>
              <a:outerShdw blurRad="63500" dist="12700" dir="2700000" algn="ctr" rotWithShape="0">
                <a:schemeClr val="bg2">
                  <a:alpha val="74997"/>
                </a:schemeClr>
              </a:outerShdw>
            </a:effectLst>
          </p:spPr>
          <p:txBody>
            <a:bodyPr lIns="0" tIns="0" rIns="0" bIns="0"/>
            <a:lstStyle/>
            <a:p>
              <a:pPr algn="ctr" eaLnBrk="1" hangingPunct="1">
                <a:defRPr/>
              </a:pPr>
              <a:endParaRPr lang="en-US"/>
            </a:p>
          </p:txBody>
        </p:sp>
        <p:sp>
          <p:nvSpPr>
            <p:cNvPr id="71692" name="Rectangle 27"/>
            <p:cNvSpPr>
              <a:spLocks/>
            </p:cNvSpPr>
            <p:nvPr/>
          </p:nvSpPr>
          <p:spPr bwMode="auto">
            <a:xfrm>
              <a:off x="41" y="21"/>
              <a:ext cx="1309"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90356" bIns="38100" anchor="ctr">
              <a:spAutoFit/>
            </a:bodyP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solidFill>
                    <a:srgbClr val="FFFFFF"/>
                  </a:solidFill>
                  <a:latin typeface="Arial Bold" charset="0"/>
                  <a:cs typeface="Arial Bold" charset="0"/>
                  <a:sym typeface="Arial Bold" charset="0"/>
                </a:rPr>
                <a:t>Conclusion</a:t>
              </a:r>
            </a:p>
          </p:txBody>
        </p:sp>
      </p:grpSp>
      <p:sp>
        <p:nvSpPr>
          <p:cNvPr id="71690" name="Line 29"/>
          <p:cNvSpPr>
            <a:spLocks noChangeShapeType="1"/>
          </p:cNvSpPr>
          <p:nvPr/>
        </p:nvSpPr>
        <p:spPr bwMode="auto">
          <a:xfrm>
            <a:off x="6324600" y="3702050"/>
            <a:ext cx="381000" cy="1588"/>
          </a:xfrm>
          <a:prstGeom prst="line">
            <a:avLst/>
          </a:prstGeom>
          <a:noFill/>
          <a:ln w="38100">
            <a:solidFill>
              <a:schemeClr val="tx1"/>
            </a:solidFill>
            <a:round/>
            <a:headEnd/>
            <a:tailEnd type="arrow" w="lg" len="med"/>
          </a:ln>
          <a:extLst>
            <a:ext uri="{909E8E84-426E-40dd-AFC4-6F175D3DCCD1}">
              <a14:hiddenFill xmlns:a14="http://schemas.microsoft.com/office/drawing/2010/main">
                <a:noFill/>
              </a14:hiddenFill>
            </a:ext>
          </a:extLst>
        </p:spPr>
        <p:txBody>
          <a:bodyPr lIns="0" tIns="0" rIns="0" bIns="0"/>
          <a:lstStyle/>
          <a:p>
            <a:endParaRPr lang="en-US"/>
          </a:p>
        </p:txBody>
      </p:sp>
    </p:spTree>
    <p:extLst>
      <p:ext uri="{BB962C8B-B14F-4D97-AF65-F5344CB8AC3E}">
        <p14:creationId xmlns:p14="http://schemas.microsoft.com/office/powerpoint/2010/main" val="4205327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731"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B2703701-D3B3-4614-A404-72E6F0A7198A}"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11</a:t>
            </a:fld>
            <a:endParaRPr lang="en-US" altLang="en-US" sz="1200">
              <a:solidFill>
                <a:srgbClr val="898989"/>
              </a:solidFill>
              <a:latin typeface="Times New Roman" charset="0"/>
              <a:cs typeface="Times New Roman" charset="0"/>
              <a:sym typeface="Times New Roman" charset="0"/>
            </a:endParaRPr>
          </a:p>
        </p:txBody>
      </p:sp>
      <p:sp>
        <p:nvSpPr>
          <p:cNvPr id="73732" name="Rectangle 3"/>
          <p:cNvSpPr>
            <a:spLocks noGrp="1" noChangeArrowheads="1"/>
          </p:cNvSpPr>
          <p:nvPr>
            <p:ph type="title"/>
          </p:nvPr>
        </p:nvSpPr>
        <p:spPr>
          <a:xfrm>
            <a:off x="304800" y="579438"/>
            <a:ext cx="8534400" cy="1020762"/>
          </a:xfrm>
        </p:spPr>
        <p:txBody>
          <a:bodyPr rIns="132080"/>
          <a:lstStyle/>
          <a:p>
            <a:pPr eaLnBrk="1" hangingPunct="1"/>
            <a:r>
              <a:rPr lang="en-US" altLang="en-US" smtClean="0"/>
              <a:t>Elements of Argument</a:t>
            </a:r>
          </a:p>
        </p:txBody>
      </p:sp>
      <p:sp>
        <p:nvSpPr>
          <p:cNvPr id="73733" name="Rectangle 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47</a:t>
            </a:r>
          </a:p>
        </p:txBody>
      </p:sp>
      <p:sp>
        <p:nvSpPr>
          <p:cNvPr id="73734" name="AutoShape 5"/>
          <p:cNvSpPr>
            <a:spLocks/>
          </p:cNvSpPr>
          <p:nvPr/>
        </p:nvSpPr>
        <p:spPr bwMode="auto">
          <a:xfrm>
            <a:off x="19050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35" name="AutoShape 6"/>
          <p:cNvSpPr>
            <a:spLocks/>
          </p:cNvSpPr>
          <p:nvPr/>
        </p:nvSpPr>
        <p:spPr bwMode="auto">
          <a:xfrm>
            <a:off x="6096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36" name="AutoShape 7"/>
          <p:cNvSpPr>
            <a:spLocks/>
          </p:cNvSpPr>
          <p:nvPr/>
        </p:nvSpPr>
        <p:spPr bwMode="auto">
          <a:xfrm>
            <a:off x="6477000" y="2667000"/>
            <a:ext cx="14478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37" name="AutoShape 8"/>
          <p:cNvSpPr>
            <a:spLocks/>
          </p:cNvSpPr>
          <p:nvPr/>
        </p:nvSpPr>
        <p:spPr bwMode="auto">
          <a:xfrm>
            <a:off x="4000500" y="2667000"/>
            <a:ext cx="14478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38" name="AutoShape 9"/>
          <p:cNvSpPr>
            <a:spLocks/>
          </p:cNvSpPr>
          <p:nvPr/>
        </p:nvSpPr>
        <p:spPr bwMode="auto">
          <a:xfrm>
            <a:off x="1371600" y="2667000"/>
            <a:ext cx="14478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grpSp>
        <p:nvGrpSpPr>
          <p:cNvPr id="73739" name="Group 12"/>
          <p:cNvGrpSpPr>
            <a:grpSpLocks/>
          </p:cNvGrpSpPr>
          <p:nvPr/>
        </p:nvGrpSpPr>
        <p:grpSpPr bwMode="auto">
          <a:xfrm>
            <a:off x="1676400" y="1600200"/>
            <a:ext cx="5867400" cy="685800"/>
            <a:chOff x="0" y="0"/>
            <a:chExt cx="3696" cy="432"/>
          </a:xfrm>
        </p:grpSpPr>
        <p:sp>
          <p:nvSpPr>
            <p:cNvPr id="2" name="AutoShape 10"/>
            <p:cNvSpPr>
              <a:spLocks/>
            </p:cNvSpPr>
            <p:nvPr/>
          </p:nvSpPr>
          <p:spPr bwMode="auto">
            <a:xfrm>
              <a:off x="0" y="0"/>
              <a:ext cx="3696" cy="432"/>
            </a:xfrm>
            <a:prstGeom prst="roundRect">
              <a:avLst>
                <a:gd name="adj" fmla="val 16667"/>
              </a:avLst>
            </a:prstGeom>
            <a:solidFill>
              <a:srgbClr val="F9D3A2"/>
            </a:solidFill>
            <a:ln w="28575">
              <a:solidFill>
                <a:srgbClr val="9E2217"/>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74" name="Rectangle 11"/>
            <p:cNvSpPr>
              <a:spLocks/>
            </p:cNvSpPr>
            <p:nvPr/>
          </p:nvSpPr>
          <p:spPr bwMode="auto">
            <a:xfrm>
              <a:off x="20" y="48"/>
              <a:ext cx="36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90918" bIns="38100" anchor="ctr"/>
            <a:lstStyle>
              <a:lvl1pPr marL="142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a:solidFill>
                    <a:srgbClr val="C00000"/>
                  </a:solidFill>
                  <a:latin typeface="Arial Bold" charset="0"/>
                  <a:cs typeface="Arial Bold" charset="0"/>
                  <a:sym typeface="Arial Bold" charset="0"/>
                </a:rPr>
                <a:t>CLAIM</a:t>
              </a:r>
            </a:p>
          </p:txBody>
        </p:sp>
      </p:grpSp>
      <p:sp>
        <p:nvSpPr>
          <p:cNvPr id="73740" name="Rectangle 13"/>
          <p:cNvSpPr>
            <a:spLocks/>
          </p:cNvSpPr>
          <p:nvPr/>
        </p:nvSpPr>
        <p:spPr bwMode="auto">
          <a:xfrm>
            <a:off x="1371600" y="2819400"/>
            <a:ext cx="1384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400">
                <a:solidFill>
                  <a:srgbClr val="F6910A"/>
                </a:solidFill>
                <a:latin typeface="Arial Bold" charset="0"/>
                <a:cs typeface="Arial Bold" charset="0"/>
                <a:sym typeface="Arial Bold" charset="0"/>
              </a:rPr>
              <a:t>Reason</a:t>
            </a:r>
            <a:r>
              <a:rPr lang="en-US" altLang="en-US" sz="2400">
                <a:solidFill>
                  <a:srgbClr val="F6910A"/>
                </a:solidFill>
                <a:cs typeface="Arial" charset="0"/>
              </a:rPr>
              <a:t> </a:t>
            </a:r>
          </a:p>
        </p:txBody>
      </p:sp>
      <p:sp>
        <p:nvSpPr>
          <p:cNvPr id="73741" name="Rectangle 14"/>
          <p:cNvSpPr>
            <a:spLocks/>
          </p:cNvSpPr>
          <p:nvPr/>
        </p:nvSpPr>
        <p:spPr bwMode="auto">
          <a:xfrm>
            <a:off x="609600" y="3886200"/>
            <a:ext cx="13081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42" name="Rectangle 15"/>
          <p:cNvSpPr>
            <a:spLocks/>
          </p:cNvSpPr>
          <p:nvPr/>
        </p:nvSpPr>
        <p:spPr bwMode="auto">
          <a:xfrm>
            <a:off x="1917700" y="3886200"/>
            <a:ext cx="12192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44" name="Line 16"/>
          <p:cNvSpPr>
            <a:spLocks noChangeShapeType="1"/>
          </p:cNvSpPr>
          <p:nvPr/>
        </p:nvSpPr>
        <p:spPr bwMode="auto">
          <a:xfrm flipH="1">
            <a:off x="2057400" y="2286000"/>
            <a:ext cx="1588"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45" name="Line 17"/>
          <p:cNvSpPr>
            <a:spLocks noChangeShapeType="1"/>
          </p:cNvSpPr>
          <p:nvPr/>
        </p:nvSpPr>
        <p:spPr bwMode="auto">
          <a:xfrm flipH="1">
            <a:off x="7086600" y="2286000"/>
            <a:ext cx="1588"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46" name="Line 18"/>
          <p:cNvSpPr>
            <a:spLocks noChangeShapeType="1"/>
          </p:cNvSpPr>
          <p:nvPr/>
        </p:nvSpPr>
        <p:spPr bwMode="auto">
          <a:xfrm flipH="1">
            <a:off x="15224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47" name="Line 19"/>
          <p:cNvSpPr>
            <a:spLocks noChangeShapeType="1"/>
          </p:cNvSpPr>
          <p:nvPr/>
        </p:nvSpPr>
        <p:spPr bwMode="auto">
          <a:xfrm>
            <a:off x="24368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48" name="Line 20"/>
          <p:cNvSpPr>
            <a:spLocks noChangeShapeType="1"/>
          </p:cNvSpPr>
          <p:nvPr/>
        </p:nvSpPr>
        <p:spPr bwMode="auto">
          <a:xfrm flipH="1">
            <a:off x="4646613" y="2286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 name="AutoShape 21"/>
          <p:cNvSpPr>
            <a:spLocks/>
          </p:cNvSpPr>
          <p:nvPr/>
        </p:nvSpPr>
        <p:spPr bwMode="auto">
          <a:xfrm>
            <a:off x="47244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49" name="AutoShape 22"/>
          <p:cNvSpPr>
            <a:spLocks/>
          </p:cNvSpPr>
          <p:nvPr/>
        </p:nvSpPr>
        <p:spPr bwMode="auto">
          <a:xfrm>
            <a:off x="34290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50" name="Rectangle 23"/>
          <p:cNvSpPr>
            <a:spLocks/>
          </p:cNvSpPr>
          <p:nvPr/>
        </p:nvSpPr>
        <p:spPr bwMode="auto">
          <a:xfrm>
            <a:off x="3429000" y="3886200"/>
            <a:ext cx="15367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51" name="Rectangle 24"/>
          <p:cNvSpPr>
            <a:spLocks/>
          </p:cNvSpPr>
          <p:nvPr/>
        </p:nvSpPr>
        <p:spPr bwMode="auto">
          <a:xfrm>
            <a:off x="4724400" y="3886200"/>
            <a:ext cx="1231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52" name="AutoShape 25"/>
          <p:cNvSpPr>
            <a:spLocks/>
          </p:cNvSpPr>
          <p:nvPr/>
        </p:nvSpPr>
        <p:spPr bwMode="auto">
          <a:xfrm>
            <a:off x="74676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53" name="AutoShape 26"/>
          <p:cNvSpPr>
            <a:spLocks/>
          </p:cNvSpPr>
          <p:nvPr/>
        </p:nvSpPr>
        <p:spPr bwMode="auto">
          <a:xfrm>
            <a:off x="6172200" y="3810000"/>
            <a:ext cx="1143000" cy="762000"/>
          </a:xfrm>
          <a:prstGeom prst="roundRect">
            <a:avLst>
              <a:gd name="adj" fmla="val 16667"/>
            </a:avLst>
          </a:prstGeom>
          <a:solidFill>
            <a:srgbClr val="9E2217"/>
          </a:solidFill>
          <a:ln w="28575">
            <a:solidFill>
              <a:srgbClr val="F6910A"/>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54" name="Rectangle 27"/>
          <p:cNvSpPr>
            <a:spLocks/>
          </p:cNvSpPr>
          <p:nvPr/>
        </p:nvSpPr>
        <p:spPr bwMode="auto">
          <a:xfrm>
            <a:off x="6162675" y="3886200"/>
            <a:ext cx="15367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55" name="Rectangle 28"/>
          <p:cNvSpPr>
            <a:spLocks/>
          </p:cNvSpPr>
          <p:nvPr/>
        </p:nvSpPr>
        <p:spPr bwMode="auto">
          <a:xfrm>
            <a:off x="7467600" y="3886200"/>
            <a:ext cx="12319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1800">
                <a:solidFill>
                  <a:srgbClr val="F6910A"/>
                </a:solidFill>
                <a:latin typeface="Arial Bold" charset="0"/>
                <a:cs typeface="Arial Bold" charset="0"/>
                <a:sym typeface="Arial Bold" charset="0"/>
              </a:rPr>
              <a:t>Evidence</a:t>
            </a:r>
          </a:p>
        </p:txBody>
      </p:sp>
      <p:sp>
        <p:nvSpPr>
          <p:cNvPr id="73757" name="Line 29"/>
          <p:cNvSpPr>
            <a:spLocks noChangeShapeType="1"/>
          </p:cNvSpPr>
          <p:nvPr/>
        </p:nvSpPr>
        <p:spPr bwMode="auto">
          <a:xfrm flipH="1">
            <a:off x="41894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58" name="Line 30"/>
          <p:cNvSpPr>
            <a:spLocks noChangeShapeType="1"/>
          </p:cNvSpPr>
          <p:nvPr/>
        </p:nvSpPr>
        <p:spPr bwMode="auto">
          <a:xfrm>
            <a:off x="51038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59" name="Line 31"/>
          <p:cNvSpPr>
            <a:spLocks noChangeShapeType="1"/>
          </p:cNvSpPr>
          <p:nvPr/>
        </p:nvSpPr>
        <p:spPr bwMode="auto">
          <a:xfrm flipH="1">
            <a:off x="67040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3760" name="Line 32"/>
          <p:cNvSpPr>
            <a:spLocks noChangeShapeType="1"/>
          </p:cNvSpPr>
          <p:nvPr/>
        </p:nvSpPr>
        <p:spPr bwMode="auto">
          <a:xfrm>
            <a:off x="7618413" y="3429000"/>
            <a:ext cx="1587" cy="381000"/>
          </a:xfrm>
          <a:prstGeom prst="line">
            <a:avLst/>
          </a:prstGeom>
          <a:noFill/>
          <a:ln w="31750">
            <a:solidFill>
              <a:srgbClr val="9E2217"/>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grpSp>
        <p:nvGrpSpPr>
          <p:cNvPr id="4" name="Group 35"/>
          <p:cNvGrpSpPr>
            <a:grpSpLocks/>
          </p:cNvGrpSpPr>
          <p:nvPr/>
        </p:nvGrpSpPr>
        <p:grpSpPr bwMode="auto">
          <a:xfrm>
            <a:off x="1676400" y="4800600"/>
            <a:ext cx="5867400" cy="533400"/>
            <a:chOff x="0" y="0"/>
            <a:chExt cx="3696" cy="336"/>
          </a:xfrm>
        </p:grpSpPr>
        <p:sp>
          <p:nvSpPr>
            <p:cNvPr id="73771" name="AutoShape 33"/>
            <p:cNvSpPr>
              <a:spLocks/>
            </p:cNvSpPr>
            <p:nvPr/>
          </p:nvSpPr>
          <p:spPr bwMode="auto">
            <a:xfrm>
              <a:off x="0" y="0"/>
              <a:ext cx="3696" cy="336"/>
            </a:xfrm>
            <a:prstGeom prst="roundRect">
              <a:avLst>
                <a:gd name="adj" fmla="val 16667"/>
              </a:avLst>
            </a:prstGeom>
            <a:solidFill>
              <a:srgbClr val="F9D3A2"/>
            </a:solidFill>
            <a:ln w="28575">
              <a:solidFill>
                <a:srgbClr val="9E2217"/>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72" name="Rectangle 34"/>
            <p:cNvSpPr>
              <a:spLocks/>
            </p:cNvSpPr>
            <p:nvPr/>
          </p:nvSpPr>
          <p:spPr bwMode="auto">
            <a:xfrm>
              <a:off x="16" y="0"/>
              <a:ext cx="366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91034" bIns="38100" anchor="ctr"/>
            <a:lstStyle>
              <a:lvl1pPr marL="142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a:solidFill>
                    <a:srgbClr val="C00000"/>
                  </a:solidFill>
                  <a:latin typeface="Arial Bold" charset="0"/>
                  <a:cs typeface="Arial Bold" charset="0"/>
                  <a:sym typeface="Arial Bold" charset="0"/>
                </a:rPr>
                <a:t>COUNTERCLAIM</a:t>
              </a:r>
            </a:p>
          </p:txBody>
        </p:sp>
      </p:grpSp>
      <p:grpSp>
        <p:nvGrpSpPr>
          <p:cNvPr id="73761" name="Group 38"/>
          <p:cNvGrpSpPr>
            <a:grpSpLocks/>
          </p:cNvGrpSpPr>
          <p:nvPr/>
        </p:nvGrpSpPr>
        <p:grpSpPr bwMode="auto">
          <a:xfrm>
            <a:off x="1676400" y="5638800"/>
            <a:ext cx="5867400" cy="533400"/>
            <a:chOff x="0" y="0"/>
            <a:chExt cx="3696" cy="336"/>
          </a:xfrm>
        </p:grpSpPr>
        <p:sp>
          <p:nvSpPr>
            <p:cNvPr id="5" name="AutoShape 36"/>
            <p:cNvSpPr>
              <a:spLocks/>
            </p:cNvSpPr>
            <p:nvPr/>
          </p:nvSpPr>
          <p:spPr bwMode="auto">
            <a:xfrm>
              <a:off x="0" y="0"/>
              <a:ext cx="3696" cy="336"/>
            </a:xfrm>
            <a:prstGeom prst="roundRect">
              <a:avLst>
                <a:gd name="adj" fmla="val 16667"/>
              </a:avLst>
            </a:prstGeom>
            <a:solidFill>
              <a:srgbClr val="F9D3A2"/>
            </a:solidFill>
            <a:ln w="28575">
              <a:solidFill>
                <a:srgbClr val="9E2217"/>
              </a:solidFill>
              <a:round/>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3770" name="Rectangle 37"/>
            <p:cNvSpPr>
              <a:spLocks/>
            </p:cNvSpPr>
            <p:nvPr/>
          </p:nvSpPr>
          <p:spPr bwMode="auto">
            <a:xfrm>
              <a:off x="16" y="0"/>
              <a:ext cx="366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91034" bIns="38100" anchor="ctr"/>
            <a:lstStyle>
              <a:lvl1pPr marL="142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a:solidFill>
                    <a:srgbClr val="C00000"/>
                  </a:solidFill>
                  <a:latin typeface="Arial Bold" charset="0"/>
                  <a:cs typeface="Arial Bold" charset="0"/>
                  <a:sym typeface="Arial Bold" charset="0"/>
                </a:rPr>
                <a:t>CONCLUSION</a:t>
              </a:r>
            </a:p>
          </p:txBody>
        </p:sp>
      </p:grpSp>
      <p:sp>
        <p:nvSpPr>
          <p:cNvPr id="73767" name="Line 39"/>
          <p:cNvSpPr>
            <a:spLocks noChangeShapeType="1"/>
          </p:cNvSpPr>
          <p:nvPr/>
        </p:nvSpPr>
        <p:spPr bwMode="auto">
          <a:xfrm>
            <a:off x="3200400" y="2286000"/>
            <a:ext cx="1588" cy="2514600"/>
          </a:xfrm>
          <a:prstGeom prst="line">
            <a:avLst/>
          </a:prstGeom>
          <a:noFill/>
          <a:ln w="31750">
            <a:solidFill>
              <a:srgbClr val="992217"/>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73768" name="Line 40"/>
          <p:cNvSpPr>
            <a:spLocks noChangeShapeType="1"/>
          </p:cNvSpPr>
          <p:nvPr/>
        </p:nvSpPr>
        <p:spPr bwMode="auto">
          <a:xfrm>
            <a:off x="6019800" y="2286000"/>
            <a:ext cx="1588" cy="2514600"/>
          </a:xfrm>
          <a:prstGeom prst="line">
            <a:avLst/>
          </a:prstGeom>
          <a:noFill/>
          <a:ln w="31750">
            <a:solidFill>
              <a:srgbClr val="992217"/>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73769" name="Line 41"/>
          <p:cNvSpPr>
            <a:spLocks noChangeShapeType="1"/>
          </p:cNvSpPr>
          <p:nvPr/>
        </p:nvSpPr>
        <p:spPr bwMode="auto">
          <a:xfrm>
            <a:off x="4648200" y="5334000"/>
            <a:ext cx="1588" cy="304800"/>
          </a:xfrm>
          <a:prstGeom prst="line">
            <a:avLst/>
          </a:prstGeom>
          <a:noFill/>
          <a:ln w="31750">
            <a:solidFill>
              <a:srgbClr val="992217"/>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73765" name="Rectangle 42"/>
          <p:cNvSpPr>
            <a:spLocks/>
          </p:cNvSpPr>
          <p:nvPr/>
        </p:nvSpPr>
        <p:spPr bwMode="auto">
          <a:xfrm>
            <a:off x="6477000" y="2819400"/>
            <a:ext cx="1384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400">
                <a:solidFill>
                  <a:srgbClr val="F6910A"/>
                </a:solidFill>
                <a:latin typeface="Arial Bold" charset="0"/>
                <a:cs typeface="Arial Bold" charset="0"/>
                <a:sym typeface="Arial Bold" charset="0"/>
              </a:rPr>
              <a:t>Reason</a:t>
            </a:r>
            <a:r>
              <a:rPr lang="en-US" altLang="en-US" sz="2400">
                <a:solidFill>
                  <a:srgbClr val="F6910A"/>
                </a:solidFill>
                <a:cs typeface="Arial" charset="0"/>
              </a:rPr>
              <a:t> </a:t>
            </a:r>
          </a:p>
        </p:txBody>
      </p:sp>
      <p:sp>
        <p:nvSpPr>
          <p:cNvPr id="73766" name="Rectangle 43"/>
          <p:cNvSpPr>
            <a:spLocks/>
          </p:cNvSpPr>
          <p:nvPr/>
        </p:nvSpPr>
        <p:spPr bwMode="auto">
          <a:xfrm>
            <a:off x="3962400" y="2819400"/>
            <a:ext cx="1384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400">
                <a:solidFill>
                  <a:srgbClr val="F6910A"/>
                </a:solidFill>
                <a:latin typeface="Arial Bold" charset="0"/>
                <a:cs typeface="Arial Bold" charset="0"/>
                <a:sym typeface="Arial Bold" charset="0"/>
              </a:rPr>
              <a:t>Reason</a:t>
            </a:r>
            <a:r>
              <a:rPr lang="en-US" altLang="en-US" sz="2400">
                <a:solidFill>
                  <a:srgbClr val="F6910A"/>
                </a:solidFill>
                <a:cs typeface="Arial" charset="0"/>
              </a:rPr>
              <a:t> </a:t>
            </a:r>
          </a:p>
        </p:txBody>
      </p:sp>
      <p:sp>
        <p:nvSpPr>
          <p:cNvPr id="6" name="Rectangle 44"/>
          <p:cNvSpPr>
            <a:spLocks/>
          </p:cNvSpPr>
          <p:nvPr/>
        </p:nvSpPr>
        <p:spPr bwMode="auto">
          <a:xfrm>
            <a:off x="6781800" y="228600"/>
            <a:ext cx="2146300" cy="304800"/>
          </a:xfrm>
          <a:prstGeom prst="rect">
            <a:avLst/>
          </a:prstGeom>
          <a:solidFill>
            <a:srgbClr val="98B7FE"/>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latin typeface="Arial Bold" charset="0"/>
                <a:cs typeface="Arial Bold" charset="0"/>
                <a:sym typeface="Arial Bold" charset="0"/>
              </a:rPr>
              <a:t>PG page 8</a:t>
            </a:r>
          </a:p>
        </p:txBody>
      </p:sp>
    </p:spTree>
    <p:extLst>
      <p:ext uri="{BB962C8B-B14F-4D97-AF65-F5344CB8AC3E}">
        <p14:creationId xmlns:p14="http://schemas.microsoft.com/office/powerpoint/2010/main" val="2734281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46"/>
                                        </p:tgtEl>
                                        <p:attrNameLst>
                                          <p:attrName>style.visibility</p:attrName>
                                        </p:attrNameLst>
                                      </p:cBhvr>
                                      <p:to>
                                        <p:strVal val="visible"/>
                                      </p:to>
                                    </p:set>
                                    <p:anim calcmode="lin" valueType="num">
                                      <p:cBhvr additive="base">
                                        <p:cTn id="7" dur="500" fill="hold"/>
                                        <p:tgtEl>
                                          <p:spTgt spid="73746"/>
                                        </p:tgtEl>
                                        <p:attrNameLst>
                                          <p:attrName>ppt_x</p:attrName>
                                        </p:attrNameLst>
                                      </p:cBhvr>
                                      <p:tavLst>
                                        <p:tav tm="0">
                                          <p:val>
                                            <p:strVal val="#ppt_x"/>
                                          </p:val>
                                        </p:tav>
                                        <p:tav tm="100000">
                                          <p:val>
                                            <p:strVal val="#ppt_x"/>
                                          </p:val>
                                        </p:tav>
                                      </p:tavLst>
                                    </p:anim>
                                    <p:anim calcmode="lin" valueType="num">
                                      <p:cBhvr additive="base">
                                        <p:cTn id="8" dur="500" fill="hold"/>
                                        <p:tgtEl>
                                          <p:spTgt spid="7374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500"/>
                                  </p:stCondLst>
                                  <p:childTnLst>
                                    <p:set>
                                      <p:cBhvr>
                                        <p:cTn id="11" dur="1" fill="hold">
                                          <p:stCondLst>
                                            <p:cond delay="0"/>
                                          </p:stCondLst>
                                        </p:cTn>
                                        <p:tgtEl>
                                          <p:spTgt spid="73744"/>
                                        </p:tgtEl>
                                        <p:attrNameLst>
                                          <p:attrName>style.visibility</p:attrName>
                                        </p:attrNameLst>
                                      </p:cBhvr>
                                      <p:to>
                                        <p:strVal val="visible"/>
                                      </p:to>
                                    </p:set>
                                    <p:anim calcmode="lin" valueType="num">
                                      <p:cBhvr additive="base">
                                        <p:cTn id="12" dur="500" fill="hold"/>
                                        <p:tgtEl>
                                          <p:spTgt spid="73744"/>
                                        </p:tgtEl>
                                        <p:attrNameLst>
                                          <p:attrName>ppt_x</p:attrName>
                                        </p:attrNameLst>
                                      </p:cBhvr>
                                      <p:tavLst>
                                        <p:tav tm="0">
                                          <p:val>
                                            <p:strVal val="#ppt_x"/>
                                          </p:val>
                                        </p:tav>
                                        <p:tav tm="100000">
                                          <p:val>
                                            <p:strVal val="#ppt_x"/>
                                          </p:val>
                                        </p:tav>
                                      </p:tavLst>
                                    </p:anim>
                                    <p:anim calcmode="lin" valueType="num">
                                      <p:cBhvr additive="base">
                                        <p:cTn id="13" dur="500" fill="hold"/>
                                        <p:tgtEl>
                                          <p:spTgt spid="7374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500"/>
                                  </p:stCondLst>
                                  <p:childTnLst>
                                    <p:set>
                                      <p:cBhvr>
                                        <p:cTn id="16" dur="1" fill="hold">
                                          <p:stCondLst>
                                            <p:cond delay="0"/>
                                          </p:stCondLst>
                                        </p:cTn>
                                        <p:tgtEl>
                                          <p:spTgt spid="73747"/>
                                        </p:tgtEl>
                                        <p:attrNameLst>
                                          <p:attrName>style.visibility</p:attrName>
                                        </p:attrNameLst>
                                      </p:cBhvr>
                                      <p:to>
                                        <p:strVal val="visible"/>
                                      </p:to>
                                    </p:set>
                                    <p:anim calcmode="lin" valueType="num">
                                      <p:cBhvr additive="base">
                                        <p:cTn id="17" dur="500" fill="hold"/>
                                        <p:tgtEl>
                                          <p:spTgt spid="73747"/>
                                        </p:tgtEl>
                                        <p:attrNameLst>
                                          <p:attrName>ppt_x</p:attrName>
                                        </p:attrNameLst>
                                      </p:cBhvr>
                                      <p:tavLst>
                                        <p:tav tm="0">
                                          <p:val>
                                            <p:strVal val="#ppt_x"/>
                                          </p:val>
                                        </p:tav>
                                        <p:tav tm="100000">
                                          <p:val>
                                            <p:strVal val="#ppt_x"/>
                                          </p:val>
                                        </p:tav>
                                      </p:tavLst>
                                    </p:anim>
                                    <p:anim calcmode="lin" valueType="num">
                                      <p:cBhvr additive="base">
                                        <p:cTn id="18" dur="500" fill="hold"/>
                                        <p:tgtEl>
                                          <p:spTgt spid="7374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 presetClass="entr" presetSubtype="4" fill="hold" grpId="0" nodeType="afterEffect">
                                  <p:stCondLst>
                                    <p:cond delay="500"/>
                                  </p:stCondLst>
                                  <p:childTnLst>
                                    <p:set>
                                      <p:cBhvr>
                                        <p:cTn id="21" dur="1" fill="hold">
                                          <p:stCondLst>
                                            <p:cond delay="0"/>
                                          </p:stCondLst>
                                        </p:cTn>
                                        <p:tgtEl>
                                          <p:spTgt spid="73757"/>
                                        </p:tgtEl>
                                        <p:attrNameLst>
                                          <p:attrName>style.visibility</p:attrName>
                                        </p:attrNameLst>
                                      </p:cBhvr>
                                      <p:to>
                                        <p:strVal val="visible"/>
                                      </p:to>
                                    </p:set>
                                    <p:anim calcmode="lin" valueType="num">
                                      <p:cBhvr additive="base">
                                        <p:cTn id="22" dur="500" fill="hold"/>
                                        <p:tgtEl>
                                          <p:spTgt spid="73757"/>
                                        </p:tgtEl>
                                        <p:attrNameLst>
                                          <p:attrName>ppt_x</p:attrName>
                                        </p:attrNameLst>
                                      </p:cBhvr>
                                      <p:tavLst>
                                        <p:tav tm="0">
                                          <p:val>
                                            <p:strVal val="#ppt_x"/>
                                          </p:val>
                                        </p:tav>
                                        <p:tav tm="100000">
                                          <p:val>
                                            <p:strVal val="#ppt_x"/>
                                          </p:val>
                                        </p:tav>
                                      </p:tavLst>
                                    </p:anim>
                                    <p:anim calcmode="lin" valueType="num">
                                      <p:cBhvr additive="base">
                                        <p:cTn id="23" dur="500" fill="hold"/>
                                        <p:tgtEl>
                                          <p:spTgt spid="73757"/>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500"/>
                            </p:stCondLst>
                            <p:childTnLst>
                              <p:par>
                                <p:cTn id="25" presetID="2" presetClass="entr" presetSubtype="4" fill="hold" grpId="0" nodeType="afterEffect">
                                  <p:stCondLst>
                                    <p:cond delay="500"/>
                                  </p:stCondLst>
                                  <p:childTnLst>
                                    <p:set>
                                      <p:cBhvr>
                                        <p:cTn id="26" dur="1" fill="hold">
                                          <p:stCondLst>
                                            <p:cond delay="0"/>
                                          </p:stCondLst>
                                        </p:cTn>
                                        <p:tgtEl>
                                          <p:spTgt spid="73748"/>
                                        </p:tgtEl>
                                        <p:attrNameLst>
                                          <p:attrName>style.visibility</p:attrName>
                                        </p:attrNameLst>
                                      </p:cBhvr>
                                      <p:to>
                                        <p:strVal val="visible"/>
                                      </p:to>
                                    </p:set>
                                    <p:anim calcmode="lin" valueType="num">
                                      <p:cBhvr additive="base">
                                        <p:cTn id="27" dur="500" fill="hold"/>
                                        <p:tgtEl>
                                          <p:spTgt spid="73748"/>
                                        </p:tgtEl>
                                        <p:attrNameLst>
                                          <p:attrName>ppt_x</p:attrName>
                                        </p:attrNameLst>
                                      </p:cBhvr>
                                      <p:tavLst>
                                        <p:tav tm="0">
                                          <p:val>
                                            <p:strVal val="#ppt_x"/>
                                          </p:val>
                                        </p:tav>
                                        <p:tav tm="100000">
                                          <p:val>
                                            <p:strVal val="#ppt_x"/>
                                          </p:val>
                                        </p:tav>
                                      </p:tavLst>
                                    </p:anim>
                                    <p:anim calcmode="lin" valueType="num">
                                      <p:cBhvr additive="base">
                                        <p:cTn id="28" dur="500" fill="hold"/>
                                        <p:tgtEl>
                                          <p:spTgt spid="73748"/>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4500"/>
                            </p:stCondLst>
                            <p:childTnLst>
                              <p:par>
                                <p:cTn id="30" presetID="2" presetClass="entr" presetSubtype="4" fill="hold" grpId="0" nodeType="afterEffect">
                                  <p:stCondLst>
                                    <p:cond delay="500"/>
                                  </p:stCondLst>
                                  <p:childTnLst>
                                    <p:set>
                                      <p:cBhvr>
                                        <p:cTn id="31" dur="1" fill="hold">
                                          <p:stCondLst>
                                            <p:cond delay="0"/>
                                          </p:stCondLst>
                                        </p:cTn>
                                        <p:tgtEl>
                                          <p:spTgt spid="73758"/>
                                        </p:tgtEl>
                                        <p:attrNameLst>
                                          <p:attrName>style.visibility</p:attrName>
                                        </p:attrNameLst>
                                      </p:cBhvr>
                                      <p:to>
                                        <p:strVal val="visible"/>
                                      </p:to>
                                    </p:set>
                                    <p:anim calcmode="lin" valueType="num">
                                      <p:cBhvr additive="base">
                                        <p:cTn id="32" dur="500" fill="hold"/>
                                        <p:tgtEl>
                                          <p:spTgt spid="73758"/>
                                        </p:tgtEl>
                                        <p:attrNameLst>
                                          <p:attrName>ppt_x</p:attrName>
                                        </p:attrNameLst>
                                      </p:cBhvr>
                                      <p:tavLst>
                                        <p:tav tm="0">
                                          <p:val>
                                            <p:strVal val="#ppt_x"/>
                                          </p:val>
                                        </p:tav>
                                        <p:tav tm="100000">
                                          <p:val>
                                            <p:strVal val="#ppt_x"/>
                                          </p:val>
                                        </p:tav>
                                      </p:tavLst>
                                    </p:anim>
                                    <p:anim calcmode="lin" valueType="num">
                                      <p:cBhvr additive="base">
                                        <p:cTn id="33" dur="500" fill="hold"/>
                                        <p:tgtEl>
                                          <p:spTgt spid="73758"/>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500"/>
                            </p:stCondLst>
                            <p:childTnLst>
                              <p:par>
                                <p:cTn id="35" presetID="2" presetClass="entr" presetSubtype="4" fill="hold" grpId="0" nodeType="afterEffect">
                                  <p:stCondLst>
                                    <p:cond delay="500"/>
                                  </p:stCondLst>
                                  <p:childTnLst>
                                    <p:set>
                                      <p:cBhvr>
                                        <p:cTn id="36" dur="1" fill="hold">
                                          <p:stCondLst>
                                            <p:cond delay="0"/>
                                          </p:stCondLst>
                                        </p:cTn>
                                        <p:tgtEl>
                                          <p:spTgt spid="73745"/>
                                        </p:tgtEl>
                                        <p:attrNameLst>
                                          <p:attrName>style.visibility</p:attrName>
                                        </p:attrNameLst>
                                      </p:cBhvr>
                                      <p:to>
                                        <p:strVal val="visible"/>
                                      </p:to>
                                    </p:set>
                                    <p:anim calcmode="lin" valueType="num">
                                      <p:cBhvr additive="base">
                                        <p:cTn id="37" dur="500" fill="hold"/>
                                        <p:tgtEl>
                                          <p:spTgt spid="73745"/>
                                        </p:tgtEl>
                                        <p:attrNameLst>
                                          <p:attrName>ppt_x</p:attrName>
                                        </p:attrNameLst>
                                      </p:cBhvr>
                                      <p:tavLst>
                                        <p:tav tm="0">
                                          <p:val>
                                            <p:strVal val="#ppt_x"/>
                                          </p:val>
                                        </p:tav>
                                        <p:tav tm="100000">
                                          <p:val>
                                            <p:strVal val="#ppt_x"/>
                                          </p:val>
                                        </p:tav>
                                      </p:tavLst>
                                    </p:anim>
                                    <p:anim calcmode="lin" valueType="num">
                                      <p:cBhvr additive="base">
                                        <p:cTn id="38" dur="500" fill="hold"/>
                                        <p:tgtEl>
                                          <p:spTgt spid="73745"/>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6500"/>
                            </p:stCondLst>
                            <p:childTnLst>
                              <p:par>
                                <p:cTn id="40" presetID="2" presetClass="entr" presetSubtype="4" fill="hold" grpId="0" nodeType="afterEffect">
                                  <p:stCondLst>
                                    <p:cond delay="500"/>
                                  </p:stCondLst>
                                  <p:childTnLst>
                                    <p:set>
                                      <p:cBhvr>
                                        <p:cTn id="41" dur="1" fill="hold">
                                          <p:stCondLst>
                                            <p:cond delay="0"/>
                                          </p:stCondLst>
                                        </p:cTn>
                                        <p:tgtEl>
                                          <p:spTgt spid="73759"/>
                                        </p:tgtEl>
                                        <p:attrNameLst>
                                          <p:attrName>style.visibility</p:attrName>
                                        </p:attrNameLst>
                                      </p:cBhvr>
                                      <p:to>
                                        <p:strVal val="visible"/>
                                      </p:to>
                                    </p:set>
                                    <p:anim calcmode="lin" valueType="num">
                                      <p:cBhvr additive="base">
                                        <p:cTn id="42" dur="500" fill="hold"/>
                                        <p:tgtEl>
                                          <p:spTgt spid="73759"/>
                                        </p:tgtEl>
                                        <p:attrNameLst>
                                          <p:attrName>ppt_x</p:attrName>
                                        </p:attrNameLst>
                                      </p:cBhvr>
                                      <p:tavLst>
                                        <p:tav tm="0">
                                          <p:val>
                                            <p:strVal val="#ppt_x"/>
                                          </p:val>
                                        </p:tav>
                                        <p:tav tm="100000">
                                          <p:val>
                                            <p:strVal val="#ppt_x"/>
                                          </p:val>
                                        </p:tav>
                                      </p:tavLst>
                                    </p:anim>
                                    <p:anim calcmode="lin" valueType="num">
                                      <p:cBhvr additive="base">
                                        <p:cTn id="43" dur="500" fill="hold"/>
                                        <p:tgtEl>
                                          <p:spTgt spid="73759"/>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7500"/>
                            </p:stCondLst>
                            <p:childTnLst>
                              <p:par>
                                <p:cTn id="45" presetID="2" presetClass="entr" presetSubtype="4" fill="hold" grpId="0" nodeType="afterEffect">
                                  <p:stCondLst>
                                    <p:cond delay="500"/>
                                  </p:stCondLst>
                                  <p:childTnLst>
                                    <p:set>
                                      <p:cBhvr>
                                        <p:cTn id="46" dur="1" fill="hold">
                                          <p:stCondLst>
                                            <p:cond delay="0"/>
                                          </p:stCondLst>
                                        </p:cTn>
                                        <p:tgtEl>
                                          <p:spTgt spid="73760"/>
                                        </p:tgtEl>
                                        <p:attrNameLst>
                                          <p:attrName>style.visibility</p:attrName>
                                        </p:attrNameLst>
                                      </p:cBhvr>
                                      <p:to>
                                        <p:strVal val="visible"/>
                                      </p:to>
                                    </p:set>
                                    <p:anim calcmode="lin" valueType="num">
                                      <p:cBhvr additive="base">
                                        <p:cTn id="47" dur="500" fill="hold"/>
                                        <p:tgtEl>
                                          <p:spTgt spid="73760"/>
                                        </p:tgtEl>
                                        <p:attrNameLst>
                                          <p:attrName>ppt_x</p:attrName>
                                        </p:attrNameLst>
                                      </p:cBhvr>
                                      <p:tavLst>
                                        <p:tav tm="0">
                                          <p:val>
                                            <p:strVal val="#ppt_x"/>
                                          </p:val>
                                        </p:tav>
                                        <p:tav tm="100000">
                                          <p:val>
                                            <p:strVal val="#ppt_x"/>
                                          </p:val>
                                        </p:tav>
                                      </p:tavLst>
                                    </p:anim>
                                    <p:anim calcmode="lin" valueType="num">
                                      <p:cBhvr additive="base">
                                        <p:cTn id="48" dur="500" fill="hold"/>
                                        <p:tgtEl>
                                          <p:spTgt spid="73760"/>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73767"/>
                                        </p:tgtEl>
                                        <p:attrNameLst>
                                          <p:attrName>style.visibility</p:attrName>
                                        </p:attrNameLst>
                                      </p:cBhvr>
                                      <p:to>
                                        <p:strVal val="visible"/>
                                      </p:to>
                                    </p:set>
                                    <p:anim calcmode="lin" valueType="num">
                                      <p:cBhvr additive="base">
                                        <p:cTn id="53" dur="500" fill="hold"/>
                                        <p:tgtEl>
                                          <p:spTgt spid="73767"/>
                                        </p:tgtEl>
                                        <p:attrNameLst>
                                          <p:attrName>ppt_x</p:attrName>
                                        </p:attrNameLst>
                                      </p:cBhvr>
                                      <p:tavLst>
                                        <p:tav tm="0">
                                          <p:val>
                                            <p:strVal val="#ppt_x"/>
                                          </p:val>
                                        </p:tav>
                                        <p:tav tm="100000">
                                          <p:val>
                                            <p:strVal val="#ppt_x"/>
                                          </p:val>
                                        </p:tav>
                                      </p:tavLst>
                                    </p:anim>
                                    <p:anim calcmode="lin" valueType="num">
                                      <p:cBhvr additive="base">
                                        <p:cTn id="54" dur="500" fill="hold"/>
                                        <p:tgtEl>
                                          <p:spTgt spid="73767"/>
                                        </p:tgtEl>
                                        <p:attrNameLst>
                                          <p:attrName>ppt_y</p:attrName>
                                        </p:attrNameLst>
                                      </p:cBhvr>
                                      <p:tavLst>
                                        <p:tav tm="0">
                                          <p:val>
                                            <p:strVal val="0-#ppt_h/2"/>
                                          </p:val>
                                        </p:tav>
                                        <p:tav tm="100000">
                                          <p:val>
                                            <p:strVal val="#ppt_y"/>
                                          </p:val>
                                        </p:tav>
                                      </p:tavLst>
                                    </p:anim>
                                  </p:childTnLst>
                                </p:cTn>
                              </p:par>
                            </p:childTnLst>
                          </p:cTn>
                        </p:par>
                        <p:par>
                          <p:cTn id="55" fill="hold" nodeType="afterGroup">
                            <p:stCondLst>
                              <p:cond delay="500"/>
                            </p:stCondLst>
                            <p:childTnLst>
                              <p:par>
                                <p:cTn id="56" presetID="2" presetClass="entr" presetSubtype="1" fill="hold" grpId="0" nodeType="afterEffect">
                                  <p:stCondLst>
                                    <p:cond delay="500"/>
                                  </p:stCondLst>
                                  <p:childTnLst>
                                    <p:set>
                                      <p:cBhvr>
                                        <p:cTn id="57" dur="1" fill="hold">
                                          <p:stCondLst>
                                            <p:cond delay="0"/>
                                          </p:stCondLst>
                                        </p:cTn>
                                        <p:tgtEl>
                                          <p:spTgt spid="73768"/>
                                        </p:tgtEl>
                                        <p:attrNameLst>
                                          <p:attrName>style.visibility</p:attrName>
                                        </p:attrNameLst>
                                      </p:cBhvr>
                                      <p:to>
                                        <p:strVal val="visible"/>
                                      </p:to>
                                    </p:set>
                                    <p:anim calcmode="lin" valueType="num">
                                      <p:cBhvr additive="base">
                                        <p:cTn id="58" dur="500" fill="hold"/>
                                        <p:tgtEl>
                                          <p:spTgt spid="73768"/>
                                        </p:tgtEl>
                                        <p:attrNameLst>
                                          <p:attrName>ppt_x</p:attrName>
                                        </p:attrNameLst>
                                      </p:cBhvr>
                                      <p:tavLst>
                                        <p:tav tm="0">
                                          <p:val>
                                            <p:strVal val="#ppt_x"/>
                                          </p:val>
                                        </p:tav>
                                        <p:tav tm="100000">
                                          <p:val>
                                            <p:strVal val="#ppt_x"/>
                                          </p:val>
                                        </p:tav>
                                      </p:tavLst>
                                    </p:anim>
                                    <p:anim calcmode="lin" valueType="num">
                                      <p:cBhvr additive="base">
                                        <p:cTn id="59" dur="500" fill="hold"/>
                                        <p:tgtEl>
                                          <p:spTgt spid="73768"/>
                                        </p:tgtEl>
                                        <p:attrNameLst>
                                          <p:attrName>ppt_y</p:attrName>
                                        </p:attrNameLst>
                                      </p:cBhvr>
                                      <p:tavLst>
                                        <p:tav tm="0">
                                          <p:val>
                                            <p:strVal val="0-#ppt_h/2"/>
                                          </p:val>
                                        </p:tav>
                                        <p:tav tm="100000">
                                          <p:val>
                                            <p:strVal val="#ppt_y"/>
                                          </p:val>
                                        </p:tav>
                                      </p:tavLst>
                                    </p:anim>
                                  </p:childTnLst>
                                </p:cTn>
                              </p:par>
                            </p:childTnLst>
                          </p:cTn>
                        </p:par>
                        <p:par>
                          <p:cTn id="60" fill="hold" nodeType="afterGroup">
                            <p:stCondLst>
                              <p:cond delay="1500"/>
                            </p:stCondLst>
                            <p:childTnLst>
                              <p:par>
                                <p:cTn id="61" presetID="2" presetClass="entr" presetSubtype="1" fill="hold" grpId="0" nodeType="afterEffect">
                                  <p:stCondLst>
                                    <p:cond delay="500"/>
                                  </p:stCondLst>
                                  <p:childTnLst>
                                    <p:set>
                                      <p:cBhvr>
                                        <p:cTn id="62" dur="1" fill="hold">
                                          <p:stCondLst>
                                            <p:cond delay="0"/>
                                          </p:stCondLst>
                                        </p:cTn>
                                        <p:tgtEl>
                                          <p:spTgt spid="73769"/>
                                        </p:tgtEl>
                                        <p:attrNameLst>
                                          <p:attrName>style.visibility</p:attrName>
                                        </p:attrNameLst>
                                      </p:cBhvr>
                                      <p:to>
                                        <p:strVal val="visible"/>
                                      </p:to>
                                    </p:set>
                                    <p:anim calcmode="lin" valueType="num">
                                      <p:cBhvr additive="base">
                                        <p:cTn id="63" dur="500" fill="hold"/>
                                        <p:tgtEl>
                                          <p:spTgt spid="73769"/>
                                        </p:tgtEl>
                                        <p:attrNameLst>
                                          <p:attrName>ppt_x</p:attrName>
                                        </p:attrNameLst>
                                      </p:cBhvr>
                                      <p:tavLst>
                                        <p:tav tm="0">
                                          <p:val>
                                            <p:strVal val="#ppt_x"/>
                                          </p:val>
                                        </p:tav>
                                        <p:tav tm="100000">
                                          <p:val>
                                            <p:strVal val="#ppt_x"/>
                                          </p:val>
                                        </p:tav>
                                      </p:tavLst>
                                    </p:anim>
                                    <p:anim calcmode="lin" valueType="num">
                                      <p:cBhvr additive="base">
                                        <p:cTn id="64" dur="500" fill="hold"/>
                                        <p:tgtEl>
                                          <p:spTgt spid="7376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4" grpId="0" animBg="1"/>
      <p:bldP spid="73745" grpId="0" animBg="1"/>
      <p:bldP spid="73746" grpId="0" animBg="1"/>
      <p:bldP spid="73747" grpId="0" animBg="1"/>
      <p:bldP spid="73748" grpId="0" animBg="1"/>
      <p:bldP spid="73757" grpId="0" animBg="1"/>
      <p:bldP spid="73758" grpId="0" animBg="1"/>
      <p:bldP spid="73759" grpId="0" animBg="1"/>
      <p:bldP spid="73760" grpId="0" animBg="1"/>
      <p:bldP spid="73767" grpId="0" animBg="1"/>
      <p:bldP spid="73768" grpId="0" animBg="1"/>
      <p:bldP spid="737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779"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B401866C-368A-44E7-B0EA-47582DCE0863}"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12</a:t>
            </a:fld>
            <a:endParaRPr lang="en-US" altLang="en-US" sz="1200">
              <a:solidFill>
                <a:srgbClr val="898989"/>
              </a:solidFill>
              <a:latin typeface="Times New Roman" charset="0"/>
              <a:cs typeface="Times New Roman" charset="0"/>
              <a:sym typeface="Times New Roman" charset="0"/>
            </a:endParaRPr>
          </a:p>
        </p:txBody>
      </p:sp>
      <p:sp>
        <p:nvSpPr>
          <p:cNvPr id="75780" name="Rectangle 3"/>
          <p:cNvSpPr>
            <a:spLocks noGrp="1" noChangeArrowheads="1"/>
          </p:cNvSpPr>
          <p:nvPr>
            <p:ph type="title"/>
          </p:nvPr>
        </p:nvSpPr>
        <p:spPr>
          <a:xfrm>
            <a:off x="228600" y="576263"/>
            <a:ext cx="8763000" cy="1023937"/>
          </a:xfrm>
        </p:spPr>
        <p:txBody>
          <a:bodyPr rIns="132080"/>
          <a:lstStyle/>
          <a:p>
            <a:pPr eaLnBrk="1" hangingPunct="1"/>
            <a:r>
              <a:rPr lang="en-US" altLang="en-US" smtClean="0"/>
              <a:t>Types of Claims</a:t>
            </a:r>
          </a:p>
        </p:txBody>
      </p:sp>
      <p:sp>
        <p:nvSpPr>
          <p:cNvPr id="75781" name="Rectangle 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48</a:t>
            </a:r>
          </a:p>
        </p:txBody>
      </p:sp>
      <p:sp>
        <p:nvSpPr>
          <p:cNvPr id="75782" name="Rectangle 5"/>
          <p:cNvSpPr>
            <a:spLocks/>
          </p:cNvSpPr>
          <p:nvPr/>
        </p:nvSpPr>
        <p:spPr bwMode="auto">
          <a:xfrm>
            <a:off x="6781800" y="228600"/>
            <a:ext cx="2146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latin typeface="Arial Bold" charset="0"/>
                <a:cs typeface="Arial Bold" charset="0"/>
                <a:sym typeface="Arial Bold" charset="0"/>
              </a:rPr>
              <a:t>PG page 8</a:t>
            </a:r>
          </a:p>
        </p:txBody>
      </p:sp>
      <p:graphicFrame>
        <p:nvGraphicFramePr>
          <p:cNvPr id="2" name="Group 6"/>
          <p:cNvGraphicFramePr>
            <a:graphicFrameLocks noGrp="1"/>
          </p:cNvGraphicFramePr>
          <p:nvPr/>
        </p:nvGraphicFramePr>
        <p:xfrm>
          <a:off x="228600" y="1752600"/>
          <a:ext cx="8763000" cy="4343401"/>
        </p:xfrm>
        <a:graphic>
          <a:graphicData uri="http://schemas.openxmlformats.org/drawingml/2006/table">
            <a:tbl>
              <a:tblPr/>
              <a:tblGrid>
                <a:gridCol w="2844800"/>
                <a:gridCol w="2770188"/>
                <a:gridCol w="3148012"/>
              </a:tblGrid>
              <a:tr h="912813">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Fact</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(Substantiation)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Value</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(Evaluation)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Policy</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(Recommendation)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r>
              <a:tr h="1392238">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that something exists or that it is a fact</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about</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the value of something</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that something</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should be done</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r>
              <a:tr h="2038350">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Example:</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Standardized test scores have improved over the last 10 years.</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Example:</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Standardized tests are an effective way to measure student achievement. </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Example:</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Standardized tests should be replaced with portfolio assessment.</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97648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827"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48000BBC-C15E-4698-BCD5-20157358749A}"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13</a:t>
            </a:fld>
            <a:endParaRPr lang="en-US" altLang="en-US" sz="1200">
              <a:solidFill>
                <a:srgbClr val="898989"/>
              </a:solidFill>
              <a:latin typeface="Times New Roman" charset="0"/>
              <a:cs typeface="Times New Roman" charset="0"/>
              <a:sym typeface="Times New Roman" charset="0"/>
            </a:endParaRPr>
          </a:p>
        </p:txBody>
      </p:sp>
      <p:grpSp>
        <p:nvGrpSpPr>
          <p:cNvPr id="77829" name="Group 5"/>
          <p:cNvGrpSpPr>
            <a:grpSpLocks/>
          </p:cNvGrpSpPr>
          <p:nvPr/>
        </p:nvGrpSpPr>
        <p:grpSpPr bwMode="auto">
          <a:xfrm>
            <a:off x="150813" y="1524000"/>
            <a:ext cx="8764587" cy="4800600"/>
            <a:chOff x="0" y="0"/>
            <a:chExt cx="5520" cy="3024"/>
          </a:xfrm>
        </p:grpSpPr>
        <p:sp>
          <p:nvSpPr>
            <p:cNvPr id="77850" name="Rectangle 3"/>
            <p:cNvSpPr>
              <a:spLocks/>
            </p:cNvSpPr>
            <p:nvPr/>
          </p:nvSpPr>
          <p:spPr bwMode="auto">
            <a:xfrm>
              <a:off x="0" y="0"/>
              <a:ext cx="5520" cy="3024"/>
            </a:xfrm>
            <a:prstGeom prst="rect">
              <a:avLst/>
            </a:prstGeom>
            <a:solidFill>
              <a:srgbClr val="FFFFFF"/>
            </a:solidFill>
            <a:ln w="12700">
              <a:solidFill>
                <a:schemeClr val="tx1"/>
              </a:solidFill>
              <a:miter lim="800000"/>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77851" name="Rectangle 4"/>
            <p:cNvSpPr>
              <a:spLocks/>
            </p:cNvSpPr>
            <p:nvPr/>
          </p:nvSpPr>
          <p:spPr bwMode="auto">
            <a:xfrm>
              <a:off x="0" y="104"/>
              <a:ext cx="5520" cy="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496888" indent="-4572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2000">
                  <a:solidFill>
                    <a:srgbClr val="9E2217"/>
                  </a:solidFill>
                  <a:latin typeface="Arial Bold" charset="0"/>
                  <a:cs typeface="Arial Bold" charset="0"/>
                  <a:sym typeface="Arial Bold" charset="0"/>
                </a:rPr>
                <a:t>Grades K–6</a:t>
              </a:r>
            </a:p>
            <a:p>
              <a:pPr eaLnBrk="1" hangingPunct="1">
                <a:spcBef>
                  <a:spcPct val="0"/>
                </a:spcBef>
                <a:buClrTx/>
                <a:buSzTx/>
                <a:buFontTx/>
                <a:buNone/>
              </a:pPr>
              <a:r>
                <a:rPr lang="en-US" altLang="en-US" sz="2000">
                  <a:latin typeface="Arial Bold" charset="0"/>
                  <a:cs typeface="Arial Bold" charset="0"/>
                  <a:sym typeface="Arial Bold" charset="0"/>
                </a:rPr>
                <a:t>Label each statement with a C for claims or an X for non-claims.</a:t>
              </a:r>
            </a:p>
            <a:p>
              <a:pPr eaLnBrk="1" hangingPunct="1">
                <a:spcBef>
                  <a:spcPct val="0"/>
                </a:spcBef>
                <a:buClrTx/>
                <a:buSzTx/>
                <a:buFontTx/>
                <a:buNone/>
              </a:pPr>
              <a:endParaRPr lang="en-US" altLang="en-US" sz="2000">
                <a:ea typeface="Lucida Grande" charset="0"/>
                <a:cs typeface="Lucida Grande" charset="0"/>
              </a:endParaRPr>
            </a:p>
            <a:p>
              <a:pPr eaLnBrk="1" hangingPunct="1">
                <a:spcBef>
                  <a:spcPct val="0"/>
                </a:spcBef>
                <a:buClrTx/>
                <a:buSzTx/>
                <a:buFontTx/>
                <a:buChar char="•"/>
              </a:pPr>
              <a:r>
                <a:rPr lang="en-US" altLang="en-US" sz="2000">
                  <a:cs typeface="Arial" charset="0"/>
                </a:rPr>
                <a:t>___ Tropical fish make the best pets.</a:t>
              </a:r>
            </a:p>
            <a:p>
              <a:pPr eaLnBrk="1" hangingPunct="1">
                <a:spcBef>
                  <a:spcPct val="0"/>
                </a:spcBef>
                <a:buClrTx/>
                <a:buSzTx/>
                <a:buFontTx/>
                <a:buChar char="•"/>
              </a:pPr>
              <a:r>
                <a:rPr lang="en-US" altLang="en-US" sz="2000">
                  <a:cs typeface="Arial" charset="0"/>
                </a:rPr>
                <a:t>___ Virginia Hamilton wrote many famous novels for young adults.</a:t>
              </a:r>
            </a:p>
            <a:p>
              <a:pPr eaLnBrk="1" hangingPunct="1">
                <a:spcBef>
                  <a:spcPct val="0"/>
                </a:spcBef>
                <a:buClrTx/>
                <a:buSzTx/>
                <a:buFontTx/>
                <a:buChar char="•"/>
              </a:pPr>
              <a:r>
                <a:rPr lang="en-US" altLang="en-US" sz="2000">
                  <a:cs typeface="Arial" charset="0"/>
                </a:rPr>
                <a:t>___ The paper crane was a magic crane.</a:t>
              </a:r>
            </a:p>
            <a:p>
              <a:pPr eaLnBrk="1" hangingPunct="1">
                <a:spcBef>
                  <a:spcPct val="0"/>
                </a:spcBef>
                <a:buClrTx/>
                <a:buSzTx/>
                <a:buFontTx/>
                <a:buNone/>
              </a:pPr>
              <a:endParaRPr lang="en-US" altLang="en-US" sz="2000">
                <a:ea typeface="Lucida Grande" charset="0"/>
                <a:cs typeface="Lucida Grande" charset="0"/>
              </a:endParaRPr>
            </a:p>
            <a:p>
              <a:pPr eaLnBrk="1" hangingPunct="1">
                <a:spcBef>
                  <a:spcPct val="0"/>
                </a:spcBef>
                <a:buClrTx/>
                <a:buSzTx/>
                <a:buFontTx/>
                <a:buNone/>
              </a:pPr>
              <a:r>
                <a:rPr lang="en-US" altLang="en-US" sz="2000">
                  <a:solidFill>
                    <a:srgbClr val="9E2217"/>
                  </a:solidFill>
                  <a:latin typeface="Arial Bold" charset="0"/>
                  <a:cs typeface="Arial Bold" charset="0"/>
                  <a:sym typeface="Arial Bold" charset="0"/>
                </a:rPr>
                <a:t>Grades 7–12</a:t>
              </a:r>
            </a:p>
            <a:p>
              <a:pPr eaLnBrk="1" hangingPunct="1">
                <a:spcBef>
                  <a:spcPct val="0"/>
                </a:spcBef>
                <a:buClrTx/>
                <a:buSzTx/>
                <a:buFontTx/>
                <a:buNone/>
              </a:pPr>
              <a:r>
                <a:rPr lang="en-US" altLang="en-US" sz="2000">
                  <a:latin typeface="Arial Bold" charset="0"/>
                  <a:cs typeface="Arial Bold" charset="0"/>
                  <a:sym typeface="Arial Bold" charset="0"/>
                </a:rPr>
                <a:t>Label the claim types by writing F for fact, V for value, and P for policy.</a:t>
              </a:r>
            </a:p>
            <a:p>
              <a:pPr eaLnBrk="1" hangingPunct="1">
                <a:spcBef>
                  <a:spcPct val="0"/>
                </a:spcBef>
                <a:buClrTx/>
                <a:buSzTx/>
                <a:buFontTx/>
                <a:buNone/>
              </a:pPr>
              <a:endParaRPr lang="en-US" altLang="en-US" sz="2000">
                <a:latin typeface="Arial Bold" charset="0"/>
                <a:cs typeface="Arial Bold" charset="0"/>
                <a:sym typeface="Arial Bold" charset="0"/>
              </a:endParaRPr>
            </a:p>
            <a:p>
              <a:pPr eaLnBrk="1" hangingPunct="1">
                <a:spcBef>
                  <a:spcPct val="0"/>
                </a:spcBef>
                <a:buClrTx/>
                <a:buSzTx/>
                <a:buFontTx/>
                <a:buChar char="•"/>
              </a:pPr>
              <a:r>
                <a:rPr lang="en-US" altLang="en-US" sz="2000">
                  <a:cs typeface="Arial" charset="0"/>
                </a:rPr>
                <a:t>___ The U.S. should build a colony in space.</a:t>
              </a:r>
            </a:p>
            <a:p>
              <a:pPr eaLnBrk="1" hangingPunct="1">
                <a:spcBef>
                  <a:spcPct val="0"/>
                </a:spcBef>
                <a:buClrTx/>
                <a:buSzTx/>
                <a:buFontTx/>
                <a:buChar char="•"/>
              </a:pPr>
              <a:r>
                <a:rPr lang="en-US" altLang="en-US" sz="2000">
                  <a:cs typeface="Arial" charset="0"/>
                </a:rPr>
                <a:t>___ William Shakespeare could not have written all the work he has been credited with writing.</a:t>
              </a:r>
            </a:p>
            <a:p>
              <a:pPr eaLnBrk="1" hangingPunct="1">
                <a:spcBef>
                  <a:spcPct val="0"/>
                </a:spcBef>
                <a:buClrTx/>
                <a:buSzTx/>
                <a:buFontTx/>
                <a:buChar char="•"/>
              </a:pPr>
              <a:r>
                <a:rPr lang="en-US" altLang="en-US" sz="2000">
                  <a:cs typeface="Arial" charset="0"/>
                </a:rPr>
                <a:t>___ Dr. Martin Luther King, Jr. was the most influential American of the 20</a:t>
              </a:r>
              <a:r>
                <a:rPr lang="en-US" altLang="en-US" sz="2000" baseline="30000">
                  <a:cs typeface="Arial" charset="0"/>
                </a:rPr>
                <a:t>th</a:t>
              </a:r>
              <a:r>
                <a:rPr lang="en-US" altLang="en-US" sz="2000">
                  <a:cs typeface="Arial" charset="0"/>
                </a:rPr>
                <a:t> century. </a:t>
              </a:r>
            </a:p>
          </p:txBody>
        </p:sp>
      </p:grpSp>
      <p:sp>
        <p:nvSpPr>
          <p:cNvPr id="2" name="Rectangle 6"/>
          <p:cNvSpPr>
            <a:spLocks noGrp="1" noChangeArrowheads="1"/>
          </p:cNvSpPr>
          <p:nvPr>
            <p:ph type="title"/>
          </p:nvPr>
        </p:nvSpPr>
        <p:spPr>
          <a:xfrm>
            <a:off x="190500" y="246063"/>
            <a:ext cx="8763000" cy="1023937"/>
          </a:xfrm>
        </p:spPr>
        <p:txBody>
          <a:bodyPr rIns="132080"/>
          <a:lstStyle/>
          <a:p>
            <a:pPr eaLnBrk="1" hangingPunct="1"/>
            <a:r>
              <a:rPr lang="en-US" altLang="en-US" smtClean="0"/>
              <a:t>Types of Claims</a:t>
            </a:r>
          </a:p>
        </p:txBody>
      </p:sp>
      <p:sp>
        <p:nvSpPr>
          <p:cNvPr id="77830" name="Rectangle 7"/>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49</a:t>
            </a:r>
          </a:p>
        </p:txBody>
      </p:sp>
      <p:graphicFrame>
        <p:nvGraphicFramePr>
          <p:cNvPr id="77832" name="Group 8"/>
          <p:cNvGraphicFramePr>
            <a:graphicFrameLocks noGrp="1"/>
          </p:cNvGraphicFramePr>
          <p:nvPr/>
        </p:nvGraphicFramePr>
        <p:xfrm>
          <a:off x="190500" y="1143000"/>
          <a:ext cx="8763000" cy="5243513"/>
        </p:xfrm>
        <a:graphic>
          <a:graphicData uri="http://schemas.openxmlformats.org/drawingml/2006/table">
            <a:tbl>
              <a:tblPr/>
              <a:tblGrid>
                <a:gridCol w="2895600"/>
                <a:gridCol w="2819400"/>
                <a:gridCol w="3048000"/>
              </a:tblGrid>
              <a:tr h="996950">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Fact</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(Substantiation)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Value</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(Evaluation)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Policy</a:t>
                      </a:r>
                    </a:p>
                    <a:p>
                      <a:pPr marL="39688" marR="0" lvl="0" indent="0" algn="ctr"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6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(Recommendation)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9D3A2"/>
                    </a:solidFill>
                  </a:tcPr>
                </a:tc>
              </a:tr>
              <a:tr h="1520825">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that something exists or that it is a fact</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about</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the value of something</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Claim that something</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Bold" panose="020B0704020202020204" pitchFamily="34" charset="0"/>
                          <a:cs typeface="Arial Bold" panose="020B0704020202020204" pitchFamily="34" charset="0"/>
                          <a:sym typeface="Arial Bold" panose="020B0704020202020204" pitchFamily="34" charset="0"/>
                        </a:rPr>
                        <a:t>should be done</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BE2C1"/>
                    </a:solidFill>
                  </a:tcPr>
                </a:tc>
              </a:tr>
              <a:tr h="2725738">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Evidence must:</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provide definitions</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present accurate </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and recent data</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include statistics</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rely on generally</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accepted knowledge</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Evidence must:</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establish standards </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for evaluation  </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offer comparisons</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provide specific</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examples</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9688" algn="l">
                        <a:spcBef>
                          <a:spcPts val="700"/>
                        </a:spcBef>
                        <a:buClr>
                          <a:srgbClr val="9E2217"/>
                        </a:buClr>
                        <a:buSzPct val="129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266700" algn="l"/>
                          <a:tab pos="952500" algn="l"/>
                          <a:tab pos="266700" algn="l"/>
                          <a:tab pos="952500" algn="l"/>
                          <a:tab pos="266700" algn="l"/>
                          <a:tab pos="952500" algn="l"/>
                          <a:tab pos="266700" algn="l"/>
                          <a:tab pos="952500" algn="l"/>
                          <a:tab pos="266700" algn="l"/>
                          <a:tab pos="952500" algn="l"/>
                          <a:tab pos="266700" algn="l"/>
                          <a:tab pos="9525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Bold" panose="020B0704020202020204" pitchFamily="34" charset="0"/>
                          <a:cs typeface="Arial Bold" panose="020B0704020202020204" pitchFamily="34" charset="0"/>
                          <a:sym typeface="Arial Bold" panose="020B0704020202020204" pitchFamily="34" charset="0"/>
                        </a:rPr>
                        <a:t>Evidence must:</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establish a need</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make a proposal/plan </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outline the benefits</a:t>
                      </a:r>
                    </a:p>
                    <a:p>
                      <a:pPr marL="39688" marR="0" lvl="0" indent="0" algn="l" defTabSz="914400" rtl="0" eaLnBrk="1" fontAlgn="base" latinLnBrk="0" hangingPunct="1">
                        <a:lnSpc>
                          <a:spcPct val="77000"/>
                        </a:lnSpc>
                        <a:spcBef>
                          <a:spcPct val="0"/>
                        </a:spcBef>
                        <a:spcAft>
                          <a:spcPct val="0"/>
                        </a:spcAft>
                        <a:buClr>
                          <a:srgbClr val="9E2217"/>
                        </a:buClr>
                        <a:buSzPct val="100000"/>
                        <a:buFont typeface="Arial" panose="020B0604020202020204" pitchFamily="34" charset="0"/>
                        <a:buChar char="•"/>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acknowledge a   </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266700" algn="l"/>
                          <a:tab pos="952500" algn="l"/>
                          <a:tab pos="266700" algn="l"/>
                          <a:tab pos="952500" algn="l"/>
                          <a:tab pos="266700" algn="l"/>
                          <a:tab pos="952500" algn="l"/>
                          <a:tab pos="266700" algn="l"/>
                          <a:tab pos="952500" algn="l"/>
                          <a:tab pos="266700" algn="l"/>
                          <a:tab pos="952500" algn="l"/>
                          <a:tab pos="266700" algn="l"/>
                          <a:tab pos="952500" algn="l"/>
                        </a:tabLst>
                      </a:pPr>
                      <a:r>
                        <a:rPr kumimoji="0" lang="en-US" sz="2200" b="0" i="0" u="none" strike="noStrike" cap="none" normalizeH="0" baseline="0" smtClean="0">
                          <a:ln>
                            <a:noFill/>
                          </a:ln>
                          <a:solidFill>
                            <a:srgbClr val="9E2217"/>
                          </a:solidFill>
                          <a:effectLst/>
                          <a:latin typeface="Arial" panose="020B0604020202020204" pitchFamily="34" charset="0"/>
                          <a:ea typeface="ヒラギノ角ゴ ProN W3" charset="0"/>
                          <a:cs typeface="ヒラギノ角ゴ ProN W3" charset="0"/>
                          <a:sym typeface="Arial" panose="020B0604020202020204" pitchFamily="34" charset="0"/>
                        </a:rPr>
                        <a:t>  counterclaim </a:t>
                      </a:r>
                    </a:p>
                  </a:txBody>
                  <a:tcPr marL="50800" marR="50800" marT="50800" marB="50800"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77849" name="Rectangle 42"/>
          <p:cNvSpPr>
            <a:spLocks/>
          </p:cNvSpPr>
          <p:nvPr/>
        </p:nvSpPr>
        <p:spPr bwMode="auto">
          <a:xfrm>
            <a:off x="6781800" y="228600"/>
            <a:ext cx="2146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latin typeface="Arial Bold" charset="0"/>
                <a:cs typeface="Arial Bold" charset="0"/>
                <a:sym typeface="Arial Bold" charset="0"/>
              </a:rPr>
              <a:t>PG page 8</a:t>
            </a:r>
          </a:p>
        </p:txBody>
      </p:sp>
    </p:spTree>
    <p:extLst>
      <p:ext uri="{BB962C8B-B14F-4D97-AF65-F5344CB8AC3E}">
        <p14:creationId xmlns:p14="http://schemas.microsoft.com/office/powerpoint/2010/main" val="2773947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
                                  </p:stCondLst>
                                  <p:childTnLst>
                                    <p:set>
                                      <p:cBhvr>
                                        <p:cTn id="6" dur="1" fill="hold">
                                          <p:stCondLst>
                                            <p:cond delay="499"/>
                                          </p:stCondLst>
                                        </p:cTn>
                                        <p:tgtEl>
                                          <p:spTgt spid="77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947"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9DDD14B6-5AF3-40C6-A5BD-F50F82DB8EF9}"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14</a:t>
            </a:fld>
            <a:endParaRPr lang="en-US" altLang="en-US" sz="1200">
              <a:solidFill>
                <a:srgbClr val="898989"/>
              </a:solidFill>
              <a:latin typeface="Times New Roman" charset="0"/>
              <a:cs typeface="Times New Roman" charset="0"/>
              <a:sym typeface="Times New Roman" charset="0"/>
            </a:endParaRPr>
          </a:p>
        </p:txBody>
      </p:sp>
      <p:sp>
        <p:nvSpPr>
          <p:cNvPr id="82948" name="Rectangle 3"/>
          <p:cNvSpPr>
            <a:spLocks noGrp="1" noChangeArrowheads="1"/>
          </p:cNvSpPr>
          <p:nvPr>
            <p:ph type="title"/>
          </p:nvPr>
        </p:nvSpPr>
        <p:spPr>
          <a:xfrm>
            <a:off x="457200" y="576263"/>
            <a:ext cx="8229600" cy="1023937"/>
          </a:xfrm>
        </p:spPr>
        <p:txBody>
          <a:bodyPr rIns="132080"/>
          <a:lstStyle/>
          <a:p>
            <a:pPr eaLnBrk="1" hangingPunct="1"/>
            <a:r>
              <a:rPr lang="en-US" altLang="en-US" smtClean="0"/>
              <a:t>Making a Valid Claim</a:t>
            </a:r>
          </a:p>
        </p:txBody>
      </p:sp>
      <p:sp>
        <p:nvSpPr>
          <p:cNvPr id="82949" name="Rectangle 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56</a:t>
            </a:r>
          </a:p>
        </p:txBody>
      </p:sp>
      <p:sp>
        <p:nvSpPr>
          <p:cNvPr id="82950" name="Rectangle 5"/>
          <p:cNvSpPr>
            <a:spLocks/>
          </p:cNvSpPr>
          <p:nvPr/>
        </p:nvSpPr>
        <p:spPr bwMode="auto">
          <a:xfrm>
            <a:off x="6781800" y="228600"/>
            <a:ext cx="2146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latin typeface="Arial Bold" charset="0"/>
                <a:cs typeface="Arial Bold" charset="0"/>
                <a:sym typeface="Arial Bold" charset="0"/>
              </a:rPr>
              <a:t>PG page 11</a:t>
            </a:r>
          </a:p>
        </p:txBody>
      </p:sp>
      <p:grpSp>
        <p:nvGrpSpPr>
          <p:cNvPr id="82951" name="Group 8"/>
          <p:cNvGrpSpPr>
            <a:grpSpLocks/>
          </p:cNvGrpSpPr>
          <p:nvPr/>
        </p:nvGrpSpPr>
        <p:grpSpPr bwMode="auto">
          <a:xfrm>
            <a:off x="685800" y="1752600"/>
            <a:ext cx="1676400" cy="658813"/>
            <a:chOff x="0" y="0"/>
            <a:chExt cx="1056" cy="415"/>
          </a:xfrm>
        </p:grpSpPr>
        <p:sp>
          <p:nvSpPr>
            <p:cNvPr id="2" name="AutoShape 6"/>
            <p:cNvSpPr>
              <a:spLocks/>
            </p:cNvSpPr>
            <p:nvPr/>
          </p:nvSpPr>
          <p:spPr bwMode="auto">
            <a:xfrm>
              <a:off x="0" y="0"/>
              <a:ext cx="1056" cy="415"/>
            </a:xfrm>
            <a:prstGeom prst="roundRect">
              <a:avLst>
                <a:gd name="adj" fmla="val 16662"/>
              </a:avLst>
            </a:prstGeom>
            <a:solidFill>
              <a:srgbClr val="F6910A"/>
            </a:solidFill>
            <a:ln w="38100" cap="flat">
              <a:solidFill>
                <a:srgbClr val="CC0000"/>
              </a:solidFill>
              <a:prstDash val="solid"/>
              <a:round/>
              <a:headEnd type="none" w="med" len="med"/>
              <a:tailEnd type="none" w="med" len="med"/>
            </a:ln>
            <a:effectLst>
              <a:outerShdw blurRad="63500" dist="38099" dir="2700000" algn="ctr" rotWithShape="0">
                <a:schemeClr val="bg2">
                  <a:alpha val="34998"/>
                </a:schemeClr>
              </a:outerShdw>
            </a:effectLst>
          </p:spPr>
          <p:txBody>
            <a:bodyPr lIns="0" tIns="0" rIns="0" bIns="0"/>
            <a:lstStyle/>
            <a:p>
              <a:pPr algn="ctr" eaLnBrk="1" hangingPunct="1">
                <a:defRPr/>
              </a:pPr>
              <a:endParaRPr lang="en-US"/>
            </a:p>
          </p:txBody>
        </p:sp>
        <p:sp>
          <p:nvSpPr>
            <p:cNvPr id="82960" name="Rectangle 7"/>
            <p:cNvSpPr>
              <a:spLocks/>
            </p:cNvSpPr>
            <p:nvPr/>
          </p:nvSpPr>
          <p:spPr bwMode="auto">
            <a:xfrm>
              <a:off x="20" y="59"/>
              <a:ext cx="10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89686" bIns="38100" anchor="ct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solidFill>
                    <a:srgbClr val="FFFFFF"/>
                  </a:solidFill>
                  <a:latin typeface="Arial Bold" charset="0"/>
                  <a:cs typeface="Arial Bold" charset="0"/>
                  <a:sym typeface="Arial Bold" charset="0"/>
                </a:rPr>
                <a:t>Step 1</a:t>
              </a:r>
            </a:p>
          </p:txBody>
        </p:sp>
      </p:grpSp>
      <p:sp>
        <p:nvSpPr>
          <p:cNvPr id="82952" name="Rectangle 9"/>
          <p:cNvSpPr>
            <a:spLocks/>
          </p:cNvSpPr>
          <p:nvPr/>
        </p:nvSpPr>
        <p:spPr bwMode="auto">
          <a:xfrm>
            <a:off x="2438400" y="1752600"/>
            <a:ext cx="6489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ts val="2775"/>
              </a:spcBef>
              <a:buClrTx/>
              <a:buSzTx/>
              <a:buFontTx/>
              <a:buNone/>
            </a:pPr>
            <a:r>
              <a:rPr lang="en-US" altLang="en-US">
                <a:latin typeface="Arial Bold" charset="0"/>
                <a:cs typeface="Arial Bold" charset="0"/>
                <a:sym typeface="Arial Bold" charset="0"/>
              </a:rPr>
              <a:t>Reread </a:t>
            </a:r>
            <a:r>
              <a:rPr lang="en-US" altLang="en-US">
                <a:cs typeface="Arial" charset="0"/>
              </a:rPr>
              <a:t>an exemplar text from your grade level. Refer to PG pages 11–17.</a:t>
            </a:r>
            <a:r>
              <a:rPr lang="en-US" altLang="en-US" sz="2800">
                <a:latin typeface="Arial Italic" charset="0"/>
                <a:cs typeface="Arial Italic" charset="0"/>
                <a:sym typeface="Arial Italic" charset="0"/>
              </a:rPr>
              <a:t> </a:t>
            </a:r>
          </a:p>
          <a:p>
            <a:pPr eaLnBrk="1" hangingPunct="1">
              <a:spcBef>
                <a:spcPts val="2775"/>
              </a:spcBef>
              <a:buClrTx/>
              <a:buSzTx/>
              <a:buFontTx/>
              <a:buNone/>
            </a:pPr>
            <a:r>
              <a:rPr lang="en-US" altLang="en-US">
                <a:latin typeface="Arial Bold" charset="0"/>
                <a:cs typeface="Arial Bold" charset="0"/>
                <a:sym typeface="Arial Bold" charset="0"/>
              </a:rPr>
              <a:t>Develop </a:t>
            </a:r>
            <a:r>
              <a:rPr lang="en-US" altLang="en-US">
                <a:cs typeface="Arial" charset="0"/>
              </a:rPr>
              <a:t>a valid claim about the text or an aspect of the text.</a:t>
            </a:r>
            <a:r>
              <a:rPr lang="en-US" altLang="en-US" sz="2800">
                <a:solidFill>
                  <a:srgbClr val="CC0000"/>
                </a:solidFill>
                <a:latin typeface="Arial Bold" charset="0"/>
                <a:cs typeface="Arial Bold" charset="0"/>
                <a:sym typeface="Arial Bold" charset="0"/>
              </a:rPr>
              <a:t> </a:t>
            </a:r>
          </a:p>
          <a:p>
            <a:pPr eaLnBrk="1" hangingPunct="1">
              <a:spcBef>
                <a:spcPts val="2775"/>
              </a:spcBef>
              <a:buClrTx/>
              <a:buSzTx/>
              <a:buFontTx/>
              <a:buNone/>
            </a:pPr>
            <a:r>
              <a:rPr lang="en-US" altLang="en-US">
                <a:latin typeface="Arial Bold" charset="0"/>
                <a:cs typeface="Arial Bold" charset="0"/>
                <a:sym typeface="Arial Bold" charset="0"/>
              </a:rPr>
              <a:t>Consider evidence</a:t>
            </a:r>
            <a:r>
              <a:rPr lang="en-US" altLang="en-US">
                <a:cs typeface="Arial" charset="0"/>
              </a:rPr>
              <a:t> you might use to support this claim.</a:t>
            </a:r>
            <a:r>
              <a:rPr lang="en-US" altLang="en-US" sz="2800">
                <a:cs typeface="Arial" charset="0"/>
              </a:rPr>
              <a:t> </a:t>
            </a:r>
          </a:p>
        </p:txBody>
      </p:sp>
      <p:grpSp>
        <p:nvGrpSpPr>
          <p:cNvPr id="82953" name="Group 12"/>
          <p:cNvGrpSpPr>
            <a:grpSpLocks/>
          </p:cNvGrpSpPr>
          <p:nvPr/>
        </p:nvGrpSpPr>
        <p:grpSpPr bwMode="auto">
          <a:xfrm>
            <a:off x="685800" y="3581400"/>
            <a:ext cx="1676400" cy="658813"/>
            <a:chOff x="0" y="0"/>
            <a:chExt cx="1056" cy="415"/>
          </a:xfrm>
        </p:grpSpPr>
        <p:sp>
          <p:nvSpPr>
            <p:cNvPr id="3" name="AutoShape 10"/>
            <p:cNvSpPr>
              <a:spLocks/>
            </p:cNvSpPr>
            <p:nvPr/>
          </p:nvSpPr>
          <p:spPr bwMode="auto">
            <a:xfrm>
              <a:off x="0" y="0"/>
              <a:ext cx="1056" cy="415"/>
            </a:xfrm>
            <a:prstGeom prst="roundRect">
              <a:avLst>
                <a:gd name="adj" fmla="val 16662"/>
              </a:avLst>
            </a:prstGeom>
            <a:solidFill>
              <a:srgbClr val="F6910A"/>
            </a:solidFill>
            <a:ln w="38100" cap="flat">
              <a:solidFill>
                <a:srgbClr val="CC0000"/>
              </a:solidFill>
              <a:prstDash val="solid"/>
              <a:round/>
              <a:headEnd type="none" w="med" len="med"/>
              <a:tailEnd type="none" w="med" len="med"/>
            </a:ln>
            <a:effectLst>
              <a:outerShdw blurRad="63500" dist="38099" dir="2700000" algn="ctr" rotWithShape="0">
                <a:schemeClr val="bg2">
                  <a:alpha val="34998"/>
                </a:schemeClr>
              </a:outerShdw>
            </a:effectLst>
          </p:spPr>
          <p:txBody>
            <a:bodyPr lIns="0" tIns="0" rIns="0" bIns="0"/>
            <a:lstStyle/>
            <a:p>
              <a:pPr algn="ctr" eaLnBrk="1" hangingPunct="1">
                <a:defRPr/>
              </a:pPr>
              <a:endParaRPr lang="en-US"/>
            </a:p>
          </p:txBody>
        </p:sp>
        <p:sp>
          <p:nvSpPr>
            <p:cNvPr id="82958" name="Rectangle 11"/>
            <p:cNvSpPr>
              <a:spLocks/>
            </p:cNvSpPr>
            <p:nvPr/>
          </p:nvSpPr>
          <p:spPr bwMode="auto">
            <a:xfrm>
              <a:off x="20" y="59"/>
              <a:ext cx="10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89686" bIns="38100" anchor="ct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solidFill>
                    <a:srgbClr val="FFFFFF"/>
                  </a:solidFill>
                  <a:latin typeface="Arial Bold" charset="0"/>
                  <a:cs typeface="Arial Bold" charset="0"/>
                  <a:sym typeface="Arial Bold" charset="0"/>
                </a:rPr>
                <a:t>Step 2</a:t>
              </a:r>
            </a:p>
          </p:txBody>
        </p:sp>
      </p:grpSp>
      <p:grpSp>
        <p:nvGrpSpPr>
          <p:cNvPr id="82954" name="Group 15"/>
          <p:cNvGrpSpPr>
            <a:grpSpLocks/>
          </p:cNvGrpSpPr>
          <p:nvPr/>
        </p:nvGrpSpPr>
        <p:grpSpPr bwMode="auto">
          <a:xfrm>
            <a:off x="685800" y="4903788"/>
            <a:ext cx="1676400" cy="658812"/>
            <a:chOff x="0" y="0"/>
            <a:chExt cx="1056" cy="415"/>
          </a:xfrm>
        </p:grpSpPr>
        <p:sp>
          <p:nvSpPr>
            <p:cNvPr id="82957" name="AutoShape 13"/>
            <p:cNvSpPr>
              <a:spLocks/>
            </p:cNvSpPr>
            <p:nvPr/>
          </p:nvSpPr>
          <p:spPr bwMode="auto">
            <a:xfrm>
              <a:off x="0" y="0"/>
              <a:ext cx="1056" cy="415"/>
            </a:xfrm>
            <a:prstGeom prst="roundRect">
              <a:avLst>
                <a:gd name="adj" fmla="val 16662"/>
              </a:avLst>
            </a:prstGeom>
            <a:solidFill>
              <a:srgbClr val="F6910A"/>
            </a:solidFill>
            <a:ln w="38100" cap="flat">
              <a:solidFill>
                <a:srgbClr val="CC0000"/>
              </a:solidFill>
              <a:prstDash val="solid"/>
              <a:round/>
              <a:headEnd type="none" w="med" len="med"/>
              <a:tailEnd type="none" w="med" len="med"/>
            </a:ln>
            <a:effectLst>
              <a:outerShdw blurRad="63500" dist="38099" dir="2700000" algn="ctr" rotWithShape="0">
                <a:schemeClr val="bg2">
                  <a:alpha val="34998"/>
                </a:schemeClr>
              </a:outerShdw>
            </a:effectLst>
          </p:spPr>
          <p:txBody>
            <a:bodyPr lIns="0" tIns="0" rIns="0" bIns="0"/>
            <a:lstStyle/>
            <a:p>
              <a:pPr algn="ctr" eaLnBrk="1" hangingPunct="1">
                <a:defRPr/>
              </a:pPr>
              <a:endParaRPr lang="en-US"/>
            </a:p>
          </p:txBody>
        </p:sp>
        <p:sp>
          <p:nvSpPr>
            <p:cNvPr id="82956" name="Rectangle 14"/>
            <p:cNvSpPr>
              <a:spLocks/>
            </p:cNvSpPr>
            <p:nvPr/>
          </p:nvSpPr>
          <p:spPr bwMode="auto">
            <a:xfrm>
              <a:off x="20" y="59"/>
              <a:ext cx="10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8100" tIns="38100" rIns="89686" bIns="38100" anchor="ct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solidFill>
                    <a:srgbClr val="FFFFFF"/>
                  </a:solidFill>
                  <a:latin typeface="Arial Bold" charset="0"/>
                  <a:cs typeface="Arial Bold" charset="0"/>
                  <a:sym typeface="Arial Bold" charset="0"/>
                </a:rPr>
                <a:t>Step 3</a:t>
              </a:r>
            </a:p>
          </p:txBody>
        </p:sp>
      </p:grpSp>
    </p:spTree>
    <p:extLst>
      <p:ext uri="{BB962C8B-B14F-4D97-AF65-F5344CB8AC3E}">
        <p14:creationId xmlns:p14="http://schemas.microsoft.com/office/powerpoint/2010/main" val="314551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6499"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B7A8F1C2-D42F-4F6A-A17E-7E56839FA1BA}"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15</a:t>
            </a:fld>
            <a:endParaRPr lang="en-US" altLang="en-US" sz="1200">
              <a:solidFill>
                <a:srgbClr val="898989"/>
              </a:solidFill>
              <a:latin typeface="Times New Roman" charset="0"/>
              <a:cs typeface="Times New Roman" charset="0"/>
              <a:sym typeface="Times New Roman" charset="0"/>
            </a:endParaRPr>
          </a:p>
        </p:txBody>
      </p:sp>
      <p:sp>
        <p:nvSpPr>
          <p:cNvPr id="106500" name="Rectangle 3"/>
          <p:cNvSpPr>
            <a:spLocks noGrp="1" noChangeArrowheads="1"/>
          </p:cNvSpPr>
          <p:nvPr>
            <p:ph type="title"/>
          </p:nvPr>
        </p:nvSpPr>
        <p:spPr>
          <a:xfrm>
            <a:off x="228600" y="576263"/>
            <a:ext cx="8763000" cy="1023937"/>
          </a:xfrm>
        </p:spPr>
        <p:txBody>
          <a:bodyPr rIns="132080"/>
          <a:lstStyle/>
          <a:p>
            <a:pPr eaLnBrk="1" hangingPunct="1"/>
            <a:r>
              <a:rPr lang="en-US" altLang="en-US" smtClean="0"/>
              <a:t>Understanding Counterclaims</a:t>
            </a:r>
          </a:p>
        </p:txBody>
      </p:sp>
      <p:sp>
        <p:nvSpPr>
          <p:cNvPr id="106501" name="Rectangle 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70</a:t>
            </a:r>
          </a:p>
        </p:txBody>
      </p:sp>
      <p:sp>
        <p:nvSpPr>
          <p:cNvPr id="2" name="Rectangle 5"/>
          <p:cNvSpPr>
            <a:spLocks/>
          </p:cNvSpPr>
          <p:nvPr/>
        </p:nvSpPr>
        <p:spPr bwMode="auto">
          <a:xfrm rot="-360000">
            <a:off x="1446213" y="3825875"/>
            <a:ext cx="6248400" cy="304800"/>
          </a:xfrm>
          <a:prstGeom prst="rect">
            <a:avLst/>
          </a:prstGeom>
          <a:solidFill>
            <a:srgbClr val="CC0000"/>
          </a:solidFill>
          <a:ln w="31750" cap="flat">
            <a:solidFill>
              <a:schemeClr val="tx1"/>
            </a:solidFill>
            <a:prstDash val="solid"/>
            <a:miter lim="800000"/>
            <a:headEnd type="none" w="med" len="med"/>
            <a:tailEnd type="none" w="med" len="med"/>
          </a:ln>
          <a:effectLst>
            <a:outerShdw blurRad="63500" dist="12700" dir="2700000" algn="ctr" rotWithShape="0">
              <a:schemeClr val="bg2">
                <a:alpha val="74997"/>
              </a:schemeClr>
            </a:outerShdw>
          </a:effectLst>
        </p:spPr>
        <p:txBody>
          <a:bodyPr lIns="0" tIns="0" rIns="0" bIns="0"/>
          <a:lstStyle/>
          <a:p>
            <a:pPr algn="ctr" eaLnBrk="1" hangingPunct="1">
              <a:defRPr/>
            </a:pPr>
            <a:endParaRPr lang="en-US"/>
          </a:p>
        </p:txBody>
      </p:sp>
      <p:grpSp>
        <p:nvGrpSpPr>
          <p:cNvPr id="106503" name="Group 8"/>
          <p:cNvGrpSpPr>
            <a:grpSpLocks/>
          </p:cNvGrpSpPr>
          <p:nvPr/>
        </p:nvGrpSpPr>
        <p:grpSpPr bwMode="auto">
          <a:xfrm>
            <a:off x="3581400" y="3581400"/>
            <a:ext cx="1981200" cy="762000"/>
            <a:chOff x="0" y="0"/>
            <a:chExt cx="1248" cy="480"/>
          </a:xfrm>
        </p:grpSpPr>
        <p:sp>
          <p:nvSpPr>
            <p:cNvPr id="106502" name="AutoShape 6"/>
            <p:cNvSpPr>
              <a:spLocks/>
            </p:cNvSpPr>
            <p:nvPr/>
          </p:nvSpPr>
          <p:spPr bwMode="auto">
            <a:xfrm>
              <a:off x="0" y="0"/>
              <a:ext cx="1248" cy="480"/>
            </a:xfrm>
            <a:prstGeom prst="roundRect">
              <a:avLst>
                <a:gd name="adj" fmla="val 16667"/>
              </a:avLst>
            </a:prstGeom>
            <a:solidFill>
              <a:srgbClr val="FFFFFF"/>
            </a:solidFill>
            <a:ln w="38100" cap="flat">
              <a:solidFill>
                <a:schemeClr val="tx1"/>
              </a:solidFill>
              <a:prstDash val="solid"/>
              <a:round/>
              <a:headEnd type="none" w="med" len="med"/>
              <a:tailEnd type="none" w="med" len="med"/>
            </a:ln>
            <a:effectLst>
              <a:outerShdw blurRad="63500" dist="12700" dir="2700000" algn="ctr" rotWithShape="0">
                <a:srgbClr val="808080">
                  <a:alpha val="74997"/>
                </a:srgbClr>
              </a:outerShdw>
            </a:effectLst>
          </p:spPr>
          <p:txBody>
            <a:bodyPr lIns="0" tIns="0" rIns="0" bIns="0"/>
            <a:lstStyle/>
            <a:p>
              <a:pPr algn="ctr" eaLnBrk="1" hangingPunct="1">
                <a:defRPr/>
              </a:pPr>
              <a:endParaRPr lang="en-US"/>
            </a:p>
          </p:txBody>
        </p:sp>
        <p:sp>
          <p:nvSpPr>
            <p:cNvPr id="106509" name="Rectangle 7"/>
            <p:cNvSpPr>
              <a:spLocks/>
            </p:cNvSpPr>
            <p:nvPr/>
          </p:nvSpPr>
          <p:spPr bwMode="auto">
            <a:xfrm>
              <a:off x="174" y="72"/>
              <a:ext cx="899"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89723" bIns="38100" anchor="ctr">
              <a:spAutoFit/>
            </a:bodyPr>
            <a:lstStyle>
              <a:lvl1pPr marL="12700">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a:solidFill>
                    <a:srgbClr val="CC0000"/>
                  </a:solidFill>
                  <a:latin typeface="Arial Bold" charset="0"/>
                  <a:cs typeface="Arial Bold" charset="0"/>
                  <a:sym typeface="Arial Bold" charset="0"/>
                </a:rPr>
                <a:t>CLAIM</a:t>
              </a:r>
            </a:p>
          </p:txBody>
        </p:sp>
      </p:grpSp>
      <p:sp>
        <p:nvSpPr>
          <p:cNvPr id="106504" name="AutoShape 9"/>
          <p:cNvSpPr>
            <a:spLocks/>
          </p:cNvSpPr>
          <p:nvPr/>
        </p:nvSpPr>
        <p:spPr bwMode="auto">
          <a:xfrm>
            <a:off x="1295400" y="1600200"/>
            <a:ext cx="2741613" cy="2286000"/>
          </a:xfrm>
          <a:prstGeom prst="leftArrow">
            <a:avLst>
              <a:gd name="adj1" fmla="val 50000"/>
              <a:gd name="adj2" fmla="val 29983"/>
            </a:avLst>
          </a:prstGeom>
          <a:solidFill>
            <a:srgbClr val="F6910A"/>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106505" name="AutoShape 10"/>
          <p:cNvSpPr>
            <a:spLocks/>
          </p:cNvSpPr>
          <p:nvPr/>
        </p:nvSpPr>
        <p:spPr bwMode="auto">
          <a:xfrm>
            <a:off x="5257800" y="4038600"/>
            <a:ext cx="2743200" cy="2286000"/>
          </a:xfrm>
          <a:prstGeom prst="rightArrow">
            <a:avLst>
              <a:gd name="adj1" fmla="val 50000"/>
              <a:gd name="adj2" fmla="val 30000"/>
            </a:avLst>
          </a:prstGeom>
          <a:solidFill>
            <a:srgbClr val="F6910A"/>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106507" name="Rectangle 11"/>
          <p:cNvSpPr>
            <a:spLocks/>
          </p:cNvSpPr>
          <p:nvPr/>
        </p:nvSpPr>
        <p:spPr bwMode="auto">
          <a:xfrm>
            <a:off x="419100" y="4589463"/>
            <a:ext cx="4483100" cy="14986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algn="ctr" eaLnBrk="1" hangingPunct="1">
              <a:spcBef>
                <a:spcPts val="1850"/>
              </a:spcBef>
              <a:defRPr/>
            </a:pPr>
            <a:r>
              <a:rPr lang="en-US" sz="3200" smtClean="0">
                <a:latin typeface="Arial" panose="020B0604020202020204" pitchFamily="34" charset="0"/>
                <a:cs typeface="Arial" panose="020B0604020202020204" pitchFamily="34" charset="0"/>
                <a:sym typeface="Arial" panose="020B0604020202020204" pitchFamily="34" charset="0"/>
              </a:rPr>
              <a:t>Turn Back to your own claim and explain why it is better</a:t>
            </a:r>
          </a:p>
        </p:txBody>
      </p:sp>
      <p:sp>
        <p:nvSpPr>
          <p:cNvPr id="106508" name="Rectangle 12"/>
          <p:cNvSpPr>
            <a:spLocks/>
          </p:cNvSpPr>
          <p:nvPr/>
        </p:nvSpPr>
        <p:spPr bwMode="auto">
          <a:xfrm>
            <a:off x="4953000" y="1993900"/>
            <a:ext cx="3340100" cy="14986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algn="ctr" eaLnBrk="1" hangingPunct="1">
              <a:spcBef>
                <a:spcPts val="1850"/>
              </a:spcBef>
              <a:defRPr/>
            </a:pPr>
            <a:r>
              <a:rPr lang="en-US" sz="3200" smtClean="0">
                <a:latin typeface="Arial" panose="020B0604020202020204" pitchFamily="34" charset="0"/>
                <a:cs typeface="Arial" panose="020B0604020202020204" pitchFamily="34" charset="0"/>
                <a:sym typeface="Arial" panose="020B0604020202020204" pitchFamily="34" charset="0"/>
              </a:rPr>
              <a:t>Turn Against your own claim - point out holes</a:t>
            </a:r>
          </a:p>
        </p:txBody>
      </p:sp>
    </p:spTree>
    <p:extLst>
      <p:ext uri="{BB962C8B-B14F-4D97-AF65-F5344CB8AC3E}">
        <p14:creationId xmlns:p14="http://schemas.microsoft.com/office/powerpoint/2010/main" val="3148259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8787"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60619579-2DA9-491A-BB64-8B9A5D019B8D}"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16</a:t>
            </a:fld>
            <a:endParaRPr lang="en-US" altLang="en-US" sz="1200">
              <a:solidFill>
                <a:srgbClr val="898989"/>
              </a:solidFill>
              <a:latin typeface="Times New Roman" charset="0"/>
              <a:cs typeface="Times New Roman" charset="0"/>
              <a:sym typeface="Times New Roman" charset="0"/>
            </a:endParaRPr>
          </a:p>
        </p:txBody>
      </p:sp>
      <p:sp>
        <p:nvSpPr>
          <p:cNvPr id="118788" name="Rectangle 3"/>
          <p:cNvSpPr>
            <a:spLocks noGrp="1" noChangeArrowheads="1"/>
          </p:cNvSpPr>
          <p:nvPr>
            <p:ph type="title"/>
          </p:nvPr>
        </p:nvSpPr>
        <p:spPr>
          <a:xfrm>
            <a:off x="209550" y="579438"/>
            <a:ext cx="8724900" cy="1020762"/>
          </a:xfrm>
        </p:spPr>
        <p:txBody>
          <a:bodyPr rIns="132080"/>
          <a:lstStyle/>
          <a:p>
            <a:pPr eaLnBrk="1" hangingPunct="1"/>
            <a:r>
              <a:rPr lang="en-US" altLang="en-US" smtClean="0"/>
              <a:t>Using Academic Language</a:t>
            </a:r>
          </a:p>
        </p:txBody>
      </p:sp>
      <p:sp>
        <p:nvSpPr>
          <p:cNvPr id="118789" name="Rectangle 4"/>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76</a:t>
            </a:r>
          </a:p>
        </p:txBody>
      </p:sp>
      <p:graphicFrame>
        <p:nvGraphicFramePr>
          <p:cNvPr id="2" name="Group 5"/>
          <p:cNvGraphicFramePr>
            <a:graphicFrameLocks noGrp="1"/>
          </p:cNvGraphicFramePr>
          <p:nvPr/>
        </p:nvGraphicFramePr>
        <p:xfrm>
          <a:off x="457200" y="1524000"/>
          <a:ext cx="8229600" cy="4816476"/>
        </p:xfrm>
        <a:graphic>
          <a:graphicData uri="http://schemas.openxmlformats.org/drawingml/2006/table">
            <a:tbl>
              <a:tblPr/>
              <a:tblGrid>
                <a:gridCol w="3086100"/>
                <a:gridCol w="5143500"/>
              </a:tblGrid>
              <a:tr h="517525">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800" b="0" i="0" u="none" strike="noStrike" cap="none" normalizeH="0" baseline="0" smtClean="0">
                          <a:ln>
                            <a:noFill/>
                          </a:ln>
                          <a:solidFill>
                            <a:srgbClr val="FFFFFF"/>
                          </a:solidFill>
                          <a:effectLst/>
                          <a:latin typeface="Arial Bold" panose="020B0704020202020204" pitchFamily="34" charset="0"/>
                          <a:cs typeface="Arial Bold" panose="020B0704020202020204" pitchFamily="34" charset="0"/>
                          <a:sym typeface="Arial Bold" panose="020B0704020202020204" pitchFamily="34" charset="0"/>
                        </a:rPr>
                        <a:t>Everyday Words</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E2217"/>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800" b="0" i="0" u="none" strike="noStrike" cap="none" normalizeH="0" baseline="0" smtClean="0">
                          <a:ln>
                            <a:noFill/>
                          </a:ln>
                          <a:solidFill>
                            <a:srgbClr val="FFFFFF"/>
                          </a:solidFill>
                          <a:effectLst/>
                          <a:latin typeface="Arial Bold" panose="020B0704020202020204" pitchFamily="34" charset="0"/>
                          <a:cs typeface="Arial Bold" panose="020B0704020202020204" pitchFamily="34" charset="0"/>
                          <a:sym typeface="Arial Bold" panose="020B0704020202020204" pitchFamily="34" charset="0"/>
                        </a:rPr>
                        <a:t>Precise Words and Phrases</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E2217"/>
                    </a:solidFill>
                  </a:tcPr>
                </a:tc>
              </a:tr>
              <a:tr h="457200">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agree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concur, contend that, subscribe to</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r>
              <a:tr h="458788">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disagree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2DCDB"/>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dispute, oppose, would counter with</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2DCDB"/>
                    </a:solidFill>
                  </a:tcPr>
                </a:tc>
              </a:tr>
              <a:tr h="822325">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good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compelling, convincing, relevant, striking, strong</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r>
              <a:tr h="822325">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bad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alarming, distressing, disturbing, troubling, unnerving</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r>
              <a:tr h="457200">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enough</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adequate, substantial, sufficient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r>
              <a:tr h="823913">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many</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substantial numbers of, a high percentage of </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r>
              <a:tr h="457200">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few</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24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 decrease in, a low percentage of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r>
            </a:tbl>
          </a:graphicData>
        </a:graphic>
      </p:graphicFrame>
    </p:spTree>
    <p:extLst>
      <p:ext uri="{BB962C8B-B14F-4D97-AF65-F5344CB8AC3E}">
        <p14:creationId xmlns:p14="http://schemas.microsoft.com/office/powerpoint/2010/main" val="1310959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4931"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FD878FBA-4B49-4DD8-9922-327A3DBBE81F}"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17</a:t>
            </a:fld>
            <a:endParaRPr lang="en-US" altLang="en-US" sz="1200">
              <a:solidFill>
                <a:srgbClr val="898989"/>
              </a:solidFill>
              <a:latin typeface="Times New Roman" charset="0"/>
              <a:cs typeface="Times New Roman" charset="0"/>
              <a:sym typeface="Times New Roman" charset="0"/>
            </a:endParaRPr>
          </a:p>
        </p:txBody>
      </p:sp>
      <p:sp>
        <p:nvSpPr>
          <p:cNvPr id="124932" name="Rectangle 3"/>
          <p:cNvSpPr>
            <a:spLocks noGrp="1" noChangeArrowheads="1"/>
          </p:cNvSpPr>
          <p:nvPr>
            <p:ph type="title"/>
          </p:nvPr>
        </p:nvSpPr>
        <p:spPr>
          <a:xfrm>
            <a:off x="609600" y="579438"/>
            <a:ext cx="8229600" cy="1020762"/>
          </a:xfrm>
        </p:spPr>
        <p:txBody>
          <a:bodyPr rIns="132080"/>
          <a:lstStyle/>
          <a:p>
            <a:pPr eaLnBrk="1" hangingPunct="1"/>
            <a:r>
              <a:rPr lang="en-US" altLang="en-US" smtClean="0"/>
              <a:t>  Recognizing Fact and Opinion</a:t>
            </a:r>
          </a:p>
        </p:txBody>
      </p:sp>
      <p:sp>
        <p:nvSpPr>
          <p:cNvPr id="2" name="Rectangle 4"/>
          <p:cNvSpPr>
            <a:spLocks/>
          </p:cNvSpPr>
          <p:nvPr/>
        </p:nvSpPr>
        <p:spPr bwMode="auto">
          <a:xfrm>
            <a:off x="152400" y="1600200"/>
            <a:ext cx="8851900" cy="546100"/>
          </a:xfrm>
          <a:prstGeom prst="rect">
            <a:avLst/>
          </a:prstGeom>
          <a:solidFill>
            <a:srgbClr val="FFFFFF"/>
          </a:solidFill>
          <a:ln w="44450" cap="flat">
            <a:solidFill>
              <a:srgbClr val="9E2217"/>
            </a:solidFill>
            <a:prstDash val="solid"/>
            <a:miter lim="800000"/>
            <a:headEnd type="none" w="med" len="med"/>
            <a:tailEnd type="none" w="med" len="med"/>
          </a:ln>
          <a:effectLst>
            <a:outerShdw blurRad="63500" dist="38099" dir="2700000" algn="ctr" rotWithShape="0">
              <a:schemeClr val="bg2">
                <a:alpha val="74997"/>
              </a:schemeClr>
            </a:outerShdw>
          </a:effec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eaLnBrk="1" hangingPunct="1">
              <a:defRPr/>
            </a:pPr>
            <a:r>
              <a:rPr lang="en-US" sz="2800" smtClean="0">
                <a:latin typeface="Arial Bold" panose="020B0704020202020204" pitchFamily="34" charset="0"/>
                <a:cs typeface="Arial Bold" panose="020B0704020202020204" pitchFamily="34" charset="0"/>
                <a:sym typeface="Arial Bold" panose="020B0704020202020204" pitchFamily="34" charset="0"/>
              </a:rPr>
              <a:t>TOPIC: ____________________________________</a:t>
            </a:r>
          </a:p>
        </p:txBody>
      </p:sp>
      <p:sp>
        <p:nvSpPr>
          <p:cNvPr id="124934" name="Rectangle 5"/>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80</a:t>
            </a:r>
          </a:p>
        </p:txBody>
      </p:sp>
      <p:sp>
        <p:nvSpPr>
          <p:cNvPr id="124935" name="Rectangle 6"/>
          <p:cNvSpPr>
            <a:spLocks/>
          </p:cNvSpPr>
          <p:nvPr/>
        </p:nvSpPr>
        <p:spPr bwMode="auto">
          <a:xfrm>
            <a:off x="6781800" y="228600"/>
            <a:ext cx="2146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latin typeface="Arial Bold" charset="0"/>
                <a:cs typeface="Arial Bold" charset="0"/>
                <a:sym typeface="Arial Bold" charset="0"/>
              </a:rPr>
              <a:t>PG page 19</a:t>
            </a:r>
          </a:p>
        </p:txBody>
      </p:sp>
      <p:pic>
        <p:nvPicPr>
          <p:cNvPr id="124936"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703263"/>
            <a:ext cx="9906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4937" name="Rectangle 8"/>
          <p:cNvSpPr>
            <a:spLocks/>
          </p:cNvSpPr>
          <p:nvPr/>
        </p:nvSpPr>
        <p:spPr bwMode="auto">
          <a:xfrm>
            <a:off x="1971675" y="1657350"/>
            <a:ext cx="3459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39" bIns="0" anchor="ctr">
            <a:spAutoFit/>
          </a:bodyP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1700">
                <a:latin typeface="Arial Bold" charset="0"/>
                <a:cs typeface="Arial Bold" charset="0"/>
                <a:sym typeface="Arial Bold" charset="0"/>
              </a:rPr>
              <a:t>The world’s most violent storms</a:t>
            </a:r>
          </a:p>
        </p:txBody>
      </p:sp>
      <p:graphicFrame>
        <p:nvGraphicFramePr>
          <p:cNvPr id="3" name="Group 9"/>
          <p:cNvGraphicFramePr>
            <a:graphicFrameLocks noGrp="1"/>
          </p:cNvGraphicFramePr>
          <p:nvPr/>
        </p:nvGraphicFramePr>
        <p:xfrm>
          <a:off x="419100" y="2222500"/>
          <a:ext cx="8293100" cy="4265614"/>
        </p:xfrm>
        <a:graphic>
          <a:graphicData uri="http://schemas.openxmlformats.org/drawingml/2006/table">
            <a:tbl>
              <a:tblPr/>
              <a:tblGrid>
                <a:gridCol w="1689100"/>
                <a:gridCol w="2917825"/>
                <a:gridCol w="3686175"/>
              </a:tblGrid>
              <a:tr h="557213">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dirty="0" smtClean="0">
                          <a:ln>
                            <a:noFill/>
                          </a:ln>
                          <a:solidFill>
                            <a:srgbClr val="FFFFFF"/>
                          </a:solidFill>
                          <a:effectLst/>
                          <a:latin typeface="Arial Bold" panose="020B0704020202020204" pitchFamily="34" charset="0"/>
                          <a:cs typeface="Arial Bold" panose="020B0704020202020204" pitchFamily="34" charset="0"/>
                          <a:sym typeface="Arial Bold" panose="020B0704020202020204" pitchFamily="34" charset="0"/>
                        </a:rPr>
                        <a:t>Type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E2217"/>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rgbClr val="FFFFFF"/>
                          </a:solidFill>
                          <a:effectLst/>
                          <a:latin typeface="Arial Bold" panose="020B0704020202020204" pitchFamily="34" charset="0"/>
                          <a:cs typeface="Arial Bold" panose="020B0704020202020204" pitchFamily="34" charset="0"/>
                          <a:sym typeface="Arial Bold" panose="020B0704020202020204" pitchFamily="34" charset="0"/>
                        </a:rPr>
                        <a:t>Text-Based Fact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E2217"/>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rgbClr val="FFFFFF"/>
                          </a:solidFill>
                          <a:effectLst/>
                          <a:latin typeface="Arial Bold" panose="020B0704020202020204" pitchFamily="34" charset="0"/>
                          <a:cs typeface="Arial Bold" panose="020B0704020202020204" pitchFamily="34" charset="0"/>
                          <a:sym typeface="Arial Bold" panose="020B0704020202020204" pitchFamily="34" charset="0"/>
                        </a:rPr>
                        <a:t>My Opinion</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E2217"/>
                    </a:solidFill>
                  </a:tcPr>
                </a:tc>
              </a:tr>
              <a:tr h="1790700">
                <a:tc rowSpan="4">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Bold" panose="020B0704020202020204" pitchFamily="34" charset="0"/>
                        <a:ea typeface="Lucida Grande" charset="0"/>
                        <a:cs typeface="Lucida Grande" charset="0"/>
                        <a:sym typeface="Arial Bold" panose="020B0704020202020204" pitchFamily="34" charset="0"/>
                      </a:endParaRP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chemeClr val="tx1"/>
                          </a:solidFill>
                          <a:effectLst/>
                          <a:latin typeface="Arial Bold" panose="020B0704020202020204" pitchFamily="34" charset="0"/>
                          <a:ea typeface="Lucida Grande" charset="0"/>
                          <a:cs typeface="Lucida Grande" charset="0"/>
                          <a:sym typeface="Arial Bold" panose="020B0704020202020204" pitchFamily="34" charset="0"/>
                        </a:rPr>
                        <a:t>Source 1:</a:t>
                      </a: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panose="020B0604020202020204" pitchFamily="34" charset="0"/>
                        <a:ea typeface="Lucida Grande" charset="0"/>
                        <a:cs typeface="Lucida Grande" charset="0"/>
                        <a:sym typeface="Arial" panose="020B0604020202020204" pitchFamily="34" charset="0"/>
                      </a:endParaRPr>
                    </a:p>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chemeClr val="tx1"/>
                          </a:solidFill>
                          <a:effectLst/>
                          <a:latin typeface="Arial Italic" panose="020B0604020202090204" pitchFamily="34" charset="0"/>
                          <a:cs typeface="Arial Italic" panose="020B0604020202090204" pitchFamily="34" charset="0"/>
                          <a:sym typeface="Arial Italic" panose="020B0604020202090204" pitchFamily="34" charset="0"/>
                        </a:rPr>
                        <a:t>Hurricanes: Earth’s Mightiest Storms by Patricia Lauber</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B9B8"/>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dirty="0" smtClean="0">
                          <a:ln>
                            <a:noFill/>
                          </a:ln>
                          <a:solidFill>
                            <a:schemeClr val="tx1"/>
                          </a:solidFill>
                          <a:effectLst/>
                          <a:latin typeface="Arial Italic" panose="020B0604020202090204" pitchFamily="34" charset="0"/>
                          <a:cs typeface="Arial Italic" panose="020B0604020202090204" pitchFamily="34" charset="0"/>
                          <a:sym typeface="Arial Italic" panose="020B0604020202090204" pitchFamily="34" charset="0"/>
                        </a:rPr>
                        <a:t>Hurricanes, typhoons, and cyclones are three types of storms.</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D0D0"/>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chemeClr val="tx1"/>
                          </a:solidFill>
                          <a:effectLst/>
                          <a:latin typeface="Arial Italic" panose="020B0604020202090204" pitchFamily="34" charset="0"/>
                          <a:cs typeface="Arial Italic" panose="020B0604020202090204" pitchFamily="34" charset="0"/>
                          <a:sym typeface="Arial Italic" panose="020B0604020202090204" pitchFamily="34" charset="0"/>
                        </a:rPr>
                        <a:t>Cyclones are the deadliest storms of them all!</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D0D0"/>
                    </a:solidFill>
                  </a:tcPr>
                </a:tc>
              </a:tr>
              <a:tr h="793750">
                <a:tc vMerge="1">
                  <a:txBody>
                    <a:bodyPr/>
                    <a:lstStyle/>
                    <a:p>
                      <a:endParaRPr lang="en-US"/>
                    </a:p>
                  </a:txBody>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r>
                        <a:rPr kumimoji="0" lang="en-US" sz="1400" b="0" i="0" u="none" strike="noStrike" cap="none" normalizeH="0" baseline="0" smtClean="0">
                          <a:ln>
                            <a:noFill/>
                          </a:ln>
                          <a:solidFill>
                            <a:schemeClr val="tx1"/>
                          </a:solidFill>
                          <a:effectLst/>
                          <a:latin typeface="Arial Italic" panose="020B0604020202090204" pitchFamily="34" charset="0"/>
                          <a:cs typeface="Arial Italic" panose="020B0604020202090204" pitchFamily="34" charset="0"/>
                          <a:sym typeface="Arial Italic" panose="020B0604020202090204" pitchFamily="34" charset="0"/>
                        </a:rPr>
                        <a:t>Hurricanes develop from warm, damp air in tropical areas.</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Italic" panose="020B0604020202090204" pitchFamily="34" charset="0"/>
                        <a:ea typeface="ヒラギノ角ゴ ProN W3" charset="0"/>
                        <a:cs typeface="ヒラギノ角ゴ ProN W3" charset="0"/>
                        <a:sym typeface="Arial Italic" panose="020B0604020202090204" pitchFamily="34"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r>
              <a:tr h="449263">
                <a:tc vMerge="1">
                  <a:txBody>
                    <a:bodyPr/>
                    <a:lstStyle/>
                    <a:p>
                      <a:endParaRPr lang="en-US"/>
                    </a:p>
                  </a:txBody>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Italic" panose="020B0604020202090204" pitchFamily="34" charset="0"/>
                        <a:ea typeface="ヒラギノ角ゴ ProN W3" charset="0"/>
                        <a:cs typeface="ヒラギノ角ゴ ProN W3" charset="0"/>
                        <a:sym typeface="Arial Italic" panose="020B0604020202090204" pitchFamily="34"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D0D0"/>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Italic" panose="020B0604020202090204" pitchFamily="34" charset="0"/>
                        <a:ea typeface="ヒラギノ角ゴ ProN W3" charset="0"/>
                        <a:cs typeface="ヒラギノ角ゴ ProN W3" charset="0"/>
                        <a:sym typeface="Arial Italic" panose="020B0604020202090204" pitchFamily="34"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D0D0"/>
                    </a:solidFill>
                  </a:tcPr>
                </a:tc>
              </a:tr>
              <a:tr h="674688">
                <a:tc vMerge="1">
                  <a:txBody>
                    <a:bodyPr/>
                    <a:lstStyle/>
                    <a:p>
                      <a:endParaRPr lang="en-US"/>
                    </a:p>
                  </a:txBody>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Italic" panose="020B0604020202090204" pitchFamily="34" charset="0"/>
                        <a:ea typeface="ヒラギノ角ゴ ProN W3" charset="0"/>
                        <a:cs typeface="ヒラギノ角ゴ ProN W3" charset="0"/>
                        <a:sym typeface="Arial Italic" panose="020B0604020202090204" pitchFamily="34"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c>
                  <a:txBody>
                    <a:bodyPr/>
                    <a:lstStyle>
                      <a:lvl1pPr marL="39688"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39688"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pPr>
                      <a:endParaRPr kumimoji="0" lang="en-US" sz="1400" b="0" i="0" u="none" strike="noStrike" cap="none" normalizeH="0" baseline="0" smtClean="0">
                        <a:ln>
                          <a:noFill/>
                        </a:ln>
                        <a:solidFill>
                          <a:schemeClr val="tx1"/>
                        </a:solidFill>
                        <a:effectLst/>
                        <a:latin typeface="Arial Italic" panose="020B0604020202090204" pitchFamily="34" charset="0"/>
                        <a:ea typeface="ヒラギノ角ゴ ProN W3" charset="0"/>
                        <a:cs typeface="ヒラギノ角ゴ ProN W3" charset="0"/>
                        <a:sym typeface="Arial Italic" panose="020B0604020202090204" pitchFamily="34"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E9E9"/>
                    </a:solidFill>
                  </a:tcPr>
                </a:tc>
              </a:tr>
            </a:tbl>
          </a:graphicData>
        </a:graphic>
      </p:graphicFrame>
    </p:spTree>
    <p:extLst>
      <p:ext uri="{BB962C8B-B14F-4D97-AF65-F5344CB8AC3E}">
        <p14:creationId xmlns:p14="http://schemas.microsoft.com/office/powerpoint/2010/main" val="4259547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43000" y="228600"/>
            <a:ext cx="6858000" cy="1143000"/>
          </a:xfrm>
        </p:spPr>
        <p:txBody>
          <a:bodyPr/>
          <a:lstStyle/>
          <a:p>
            <a:r>
              <a:rPr lang="en-US" dirty="0" smtClean="0"/>
              <a:t>Persuasion vs. Argument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71485306"/>
              </p:ext>
            </p:extLst>
          </p:nvPr>
        </p:nvGraphicFramePr>
        <p:xfrm>
          <a:off x="228600" y="1447800"/>
          <a:ext cx="8839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666360"/>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627"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DC4275F4-882F-478E-A949-E028DD3B7570}"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3</a:t>
            </a:fld>
            <a:endParaRPr lang="en-US" altLang="en-US" sz="1200">
              <a:solidFill>
                <a:srgbClr val="898989"/>
              </a:solidFill>
              <a:latin typeface="Times New Roman" charset="0"/>
              <a:cs typeface="Times New Roman" charset="0"/>
              <a:sym typeface="Times New Roman" charset="0"/>
            </a:endParaRPr>
          </a:p>
        </p:txBody>
      </p:sp>
      <p:sp>
        <p:nvSpPr>
          <p:cNvPr id="26628" name="Oval 3"/>
          <p:cNvSpPr>
            <a:spLocks/>
          </p:cNvSpPr>
          <p:nvPr/>
        </p:nvSpPr>
        <p:spPr bwMode="auto">
          <a:xfrm>
            <a:off x="3657600" y="2057400"/>
            <a:ext cx="5029200" cy="3962400"/>
          </a:xfrm>
          <a:prstGeom prst="ellipse">
            <a:avLst/>
          </a:prstGeom>
          <a:noFill/>
          <a:ln w="25400">
            <a:solidFill>
              <a:srgbClr val="9E2217"/>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6629" name="Oval 4"/>
          <p:cNvSpPr>
            <a:spLocks/>
          </p:cNvSpPr>
          <p:nvPr/>
        </p:nvSpPr>
        <p:spPr bwMode="auto">
          <a:xfrm>
            <a:off x="762000" y="2133600"/>
            <a:ext cx="5029200" cy="3962400"/>
          </a:xfrm>
          <a:prstGeom prst="ellipse">
            <a:avLst/>
          </a:prstGeom>
          <a:noFill/>
          <a:ln w="25400">
            <a:solidFill>
              <a:srgbClr val="9E2217"/>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 name="Rectangle 5"/>
          <p:cNvSpPr>
            <a:spLocks/>
          </p:cNvSpPr>
          <p:nvPr/>
        </p:nvSpPr>
        <p:spPr bwMode="auto">
          <a:xfrm>
            <a:off x="3810000" y="3657600"/>
            <a:ext cx="1765300" cy="7493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algn="ctr" eaLnBrk="1" hangingPunct="1">
              <a:spcBef>
                <a:spcPts val="1300"/>
              </a:spcBef>
              <a:defRPr/>
            </a:pPr>
            <a:r>
              <a:rPr lang="en-US" sz="2200" smtClean="0">
                <a:solidFill>
                  <a:srgbClr val="9E2217"/>
                </a:solidFill>
                <a:latin typeface="Arial" panose="020B0604020202020204" pitchFamily="34" charset="0"/>
                <a:cs typeface="Arial" panose="020B0604020202020204" pitchFamily="34" charset="0"/>
                <a:sym typeface="Arial" panose="020B0604020202020204" pitchFamily="34" charset="0"/>
              </a:rPr>
              <a:t> </a:t>
            </a:r>
            <a:r>
              <a:rPr lang="en-US" sz="2200" smtClean="0">
                <a:solidFill>
                  <a:srgbClr val="9E2217"/>
                </a:solidFill>
                <a:latin typeface="Arial Bold" panose="020B0704020202020204" pitchFamily="34" charset="0"/>
                <a:cs typeface="Arial Bold" panose="020B0704020202020204" pitchFamily="34" charset="0"/>
                <a:sym typeface="Arial Bold" panose="020B0704020202020204" pitchFamily="34" charset="0"/>
              </a:rPr>
              <a:t>convincing readers</a:t>
            </a:r>
          </a:p>
        </p:txBody>
      </p:sp>
      <p:sp>
        <p:nvSpPr>
          <p:cNvPr id="26630" name="Rectangle 6"/>
          <p:cNvSpPr>
            <a:spLocks/>
          </p:cNvSpPr>
          <p:nvPr/>
        </p:nvSpPr>
        <p:spPr bwMode="auto">
          <a:xfrm>
            <a:off x="914400" y="3276600"/>
            <a:ext cx="2832100" cy="17399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eaLnBrk="1" hangingPunct="1">
              <a:spcBef>
                <a:spcPts val="1300"/>
              </a:spcBef>
              <a:buClr>
                <a:srgbClr val="000000"/>
              </a:buClr>
              <a:buSzPct val="100000"/>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sym typeface="Arial" panose="020B0604020202020204" pitchFamily="34" charset="0"/>
              </a:rPr>
              <a:t> logic of claims</a:t>
            </a:r>
          </a:p>
          <a:p>
            <a:pPr eaLnBrk="1" hangingPunct="1">
              <a:spcBef>
                <a:spcPts val="1300"/>
              </a:spcBef>
              <a:buClr>
                <a:srgbClr val="000000"/>
              </a:buClr>
              <a:buSzPct val="100000"/>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sym typeface="Arial" panose="020B0604020202020204" pitchFamily="34" charset="0"/>
              </a:rPr>
              <a:t> merit of reasoned</a:t>
            </a:r>
            <a:br>
              <a:rPr lang="en-US" sz="2200" dirty="0" smtClean="0">
                <a:latin typeface="Arial" panose="020B0604020202020204" pitchFamily="34" charset="0"/>
                <a:cs typeface="Arial" panose="020B0604020202020204" pitchFamily="34" charset="0"/>
                <a:sym typeface="Arial" panose="020B0604020202020204" pitchFamily="34" charset="0"/>
              </a:rPr>
            </a:br>
            <a:r>
              <a:rPr lang="en-US" sz="2200" dirty="0" smtClean="0">
                <a:latin typeface="Arial" panose="020B0604020202020204" pitchFamily="34" charset="0"/>
                <a:cs typeface="Arial" panose="020B0604020202020204" pitchFamily="34" charset="0"/>
                <a:sym typeface="Arial" panose="020B0604020202020204" pitchFamily="34" charset="0"/>
              </a:rPr>
              <a:t>  proofs</a:t>
            </a:r>
          </a:p>
          <a:p>
            <a:pPr eaLnBrk="1" hangingPunct="1">
              <a:spcBef>
                <a:spcPts val="1300"/>
              </a:spcBef>
              <a:buClr>
                <a:srgbClr val="000000"/>
              </a:buClr>
              <a:buSzPct val="100000"/>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sym typeface="Arial" panose="020B0604020202020204" pitchFamily="34" charset="0"/>
              </a:rPr>
              <a:t> logos </a:t>
            </a:r>
          </a:p>
        </p:txBody>
      </p:sp>
      <p:sp>
        <p:nvSpPr>
          <p:cNvPr id="26631" name="Rectangle 7"/>
          <p:cNvSpPr>
            <a:spLocks/>
          </p:cNvSpPr>
          <p:nvPr/>
        </p:nvSpPr>
        <p:spPr bwMode="auto">
          <a:xfrm>
            <a:off x="5867400" y="3276600"/>
            <a:ext cx="2755900" cy="20701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eaLnBrk="1" hangingPunct="1">
              <a:spcBef>
                <a:spcPts val="1300"/>
              </a:spcBef>
              <a:buClr>
                <a:srgbClr val="000000"/>
              </a:buClr>
              <a:buSzPct val="100000"/>
              <a:buFont typeface="Arial" panose="020B0604020202020204" pitchFamily="34" charset="0"/>
              <a:buChar char="•"/>
              <a:defRPr/>
            </a:pPr>
            <a:r>
              <a:rPr lang="en-US" sz="2200" smtClean="0">
                <a:latin typeface="Arial" panose="020B0604020202020204" pitchFamily="34" charset="0"/>
                <a:cs typeface="Arial" panose="020B0604020202020204" pitchFamily="34" charset="0"/>
                <a:sym typeface="Arial" panose="020B0604020202020204" pitchFamily="34" charset="0"/>
              </a:rPr>
              <a:t> emotions of </a:t>
            </a:r>
            <a:br>
              <a:rPr lang="en-US" sz="2200" smtClean="0">
                <a:latin typeface="Arial" panose="020B0604020202020204" pitchFamily="34" charset="0"/>
                <a:cs typeface="Arial" panose="020B0604020202020204" pitchFamily="34" charset="0"/>
                <a:sym typeface="Arial" panose="020B0604020202020204" pitchFamily="34" charset="0"/>
              </a:rPr>
            </a:br>
            <a:r>
              <a:rPr lang="en-US" sz="2200" smtClean="0">
                <a:latin typeface="Arial" panose="020B0604020202020204" pitchFamily="34" charset="0"/>
                <a:cs typeface="Arial" panose="020B0604020202020204" pitchFamily="34" charset="0"/>
                <a:sym typeface="Arial" panose="020B0604020202020204" pitchFamily="34" charset="0"/>
              </a:rPr>
              <a:t>  readers/audience</a:t>
            </a:r>
          </a:p>
          <a:p>
            <a:pPr eaLnBrk="1" hangingPunct="1">
              <a:spcBef>
                <a:spcPts val="1300"/>
              </a:spcBef>
              <a:buClr>
                <a:srgbClr val="000000"/>
              </a:buClr>
              <a:buSzPct val="100000"/>
              <a:buFont typeface="Arial" panose="020B0604020202020204" pitchFamily="34" charset="0"/>
              <a:buChar char="•"/>
              <a:defRPr/>
            </a:pPr>
            <a:r>
              <a:rPr lang="en-US" sz="2200" smtClean="0">
                <a:latin typeface="Arial" panose="020B0604020202020204" pitchFamily="34" charset="0"/>
                <a:cs typeface="Arial" panose="020B0604020202020204" pitchFamily="34" charset="0"/>
                <a:sym typeface="Arial" panose="020B0604020202020204" pitchFamily="34" charset="0"/>
              </a:rPr>
              <a:t> credibility of the</a:t>
            </a:r>
            <a:br>
              <a:rPr lang="en-US" sz="2200" smtClean="0">
                <a:latin typeface="Arial" panose="020B0604020202020204" pitchFamily="34" charset="0"/>
                <a:cs typeface="Arial" panose="020B0604020202020204" pitchFamily="34" charset="0"/>
                <a:sym typeface="Arial" panose="020B0604020202020204" pitchFamily="34" charset="0"/>
              </a:rPr>
            </a:br>
            <a:r>
              <a:rPr lang="en-US" sz="2200" smtClean="0">
                <a:latin typeface="Arial" panose="020B0604020202020204" pitchFamily="34" charset="0"/>
                <a:cs typeface="Arial" panose="020B0604020202020204" pitchFamily="34" charset="0"/>
                <a:sym typeface="Arial" panose="020B0604020202020204" pitchFamily="34" charset="0"/>
              </a:rPr>
              <a:t>  writer</a:t>
            </a:r>
          </a:p>
          <a:p>
            <a:pPr eaLnBrk="1" hangingPunct="1">
              <a:spcBef>
                <a:spcPts val="1300"/>
              </a:spcBef>
              <a:buClr>
                <a:srgbClr val="000000"/>
              </a:buClr>
              <a:buSzPct val="100000"/>
              <a:buFont typeface="Arial" panose="020B0604020202020204" pitchFamily="34" charset="0"/>
              <a:buChar char="•"/>
              <a:defRPr/>
            </a:pPr>
            <a:r>
              <a:rPr lang="en-US" sz="2200" smtClean="0">
                <a:latin typeface="Arial" panose="020B0604020202020204" pitchFamily="34" charset="0"/>
                <a:cs typeface="Arial" panose="020B0604020202020204" pitchFamily="34" charset="0"/>
                <a:sym typeface="Arial" panose="020B0604020202020204" pitchFamily="34" charset="0"/>
              </a:rPr>
              <a:t> pathos, ethos</a:t>
            </a:r>
          </a:p>
        </p:txBody>
      </p:sp>
      <p:sp>
        <p:nvSpPr>
          <p:cNvPr id="26633" name="Rectangle 8"/>
          <p:cNvSpPr>
            <a:spLocks/>
          </p:cNvSpPr>
          <p:nvPr/>
        </p:nvSpPr>
        <p:spPr bwMode="auto">
          <a:xfrm>
            <a:off x="2057400" y="2514600"/>
            <a:ext cx="1765300" cy="469900"/>
          </a:xfrm>
          <a:prstGeom prst="rect">
            <a:avLst/>
          </a:prstGeom>
          <a:solidFill>
            <a:srgbClr val="9E2217">
              <a:alpha val="19608"/>
            </a:srgbClr>
          </a:solidFill>
          <a:ln w="25400">
            <a:solidFill>
              <a:srgbClr val="9E2217"/>
            </a:solidFill>
            <a:miter lim="800000"/>
            <a:headEnd/>
            <a:tailEnd/>
          </a:ln>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ts val="1400"/>
              </a:spcBef>
              <a:buClrTx/>
              <a:buSzTx/>
              <a:buFontTx/>
              <a:buNone/>
            </a:pPr>
            <a:r>
              <a:rPr lang="en-US" altLang="en-US" sz="2400">
                <a:solidFill>
                  <a:srgbClr val="9E2217"/>
                </a:solidFill>
                <a:latin typeface="Arial Bold" charset="0"/>
                <a:cs typeface="Arial Bold" charset="0"/>
                <a:sym typeface="Arial Bold" charset="0"/>
              </a:rPr>
              <a:t>Argument</a:t>
            </a:r>
          </a:p>
        </p:txBody>
      </p:sp>
      <p:sp>
        <p:nvSpPr>
          <p:cNvPr id="26634" name="Rectangle 9"/>
          <p:cNvSpPr>
            <a:spLocks/>
          </p:cNvSpPr>
          <p:nvPr/>
        </p:nvSpPr>
        <p:spPr bwMode="auto">
          <a:xfrm>
            <a:off x="5562600" y="2489200"/>
            <a:ext cx="1993900" cy="469900"/>
          </a:xfrm>
          <a:prstGeom prst="rect">
            <a:avLst/>
          </a:prstGeom>
          <a:solidFill>
            <a:srgbClr val="9E2217">
              <a:alpha val="19608"/>
            </a:srgbClr>
          </a:solidFill>
          <a:ln w="25400">
            <a:solidFill>
              <a:srgbClr val="9E2217"/>
            </a:solidFill>
            <a:miter lim="800000"/>
            <a:headEnd/>
            <a:tailEnd/>
          </a:ln>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ts val="1400"/>
              </a:spcBef>
              <a:buClrTx/>
              <a:buSzTx/>
              <a:buFontTx/>
              <a:buNone/>
            </a:pPr>
            <a:r>
              <a:rPr lang="en-US" altLang="en-US" sz="2400">
                <a:solidFill>
                  <a:srgbClr val="9E2217"/>
                </a:solidFill>
                <a:latin typeface="Arial Bold" charset="0"/>
                <a:cs typeface="Arial Bold" charset="0"/>
                <a:sym typeface="Arial Bold" charset="0"/>
              </a:rPr>
              <a:t>Persuasion</a:t>
            </a:r>
          </a:p>
        </p:txBody>
      </p:sp>
      <p:sp>
        <p:nvSpPr>
          <p:cNvPr id="26635" name="Rectangle 10"/>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26</a:t>
            </a:r>
          </a:p>
        </p:txBody>
      </p:sp>
      <p:sp>
        <p:nvSpPr>
          <p:cNvPr id="26636" name="Rectangle 11"/>
          <p:cNvSpPr>
            <a:spLocks noGrp="1" noChangeArrowheads="1"/>
          </p:cNvSpPr>
          <p:nvPr>
            <p:ph type="title"/>
          </p:nvPr>
        </p:nvSpPr>
        <p:spPr>
          <a:xfrm>
            <a:off x="84138" y="731838"/>
            <a:ext cx="8975725" cy="868362"/>
          </a:xfrm>
        </p:spPr>
        <p:txBody>
          <a:bodyPr rIns="132080"/>
          <a:lstStyle/>
          <a:p>
            <a:pPr eaLnBrk="1" hangingPunct="1"/>
            <a:r>
              <a:rPr lang="en-US" altLang="en-US" smtClean="0"/>
              <a:t>Defining Argument Writing</a:t>
            </a:r>
          </a:p>
        </p:txBody>
      </p:sp>
    </p:spTree>
    <p:extLst>
      <p:ext uri="{BB962C8B-B14F-4D97-AF65-F5344CB8AC3E}">
        <p14:creationId xmlns:p14="http://schemas.microsoft.com/office/powerpoint/2010/main" val="2188091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6630"/>
                                        </p:tgtEl>
                                        <p:attrNameLst>
                                          <p:attrName>style.visibility</p:attrName>
                                        </p:attrNameLst>
                                      </p:cBhvr>
                                      <p:to>
                                        <p:strVal val="visible"/>
                                      </p:to>
                                    </p:set>
                                    <p:anim calcmode="lin" valueType="num">
                                      <p:cBhvr additive="base">
                                        <p:cTn id="11" dur="500" fill="hold"/>
                                        <p:tgtEl>
                                          <p:spTgt spid="26630"/>
                                        </p:tgtEl>
                                        <p:attrNameLst>
                                          <p:attrName>ppt_x</p:attrName>
                                        </p:attrNameLst>
                                      </p:cBhvr>
                                      <p:tavLst>
                                        <p:tav tm="0">
                                          <p:val>
                                            <p:strVal val="0-#ppt_w/2"/>
                                          </p:val>
                                        </p:tav>
                                        <p:tav tm="100000">
                                          <p:val>
                                            <p:strVal val="#ppt_x"/>
                                          </p:val>
                                        </p:tav>
                                      </p:tavLst>
                                    </p:anim>
                                    <p:anim calcmode="lin" valueType="num">
                                      <p:cBhvr additive="base">
                                        <p:cTn id="12" dur="500" fill="hold"/>
                                        <p:tgtEl>
                                          <p:spTgt spid="2663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6631"/>
                                        </p:tgtEl>
                                        <p:attrNameLst>
                                          <p:attrName>style.visibility</p:attrName>
                                        </p:attrNameLst>
                                      </p:cBhvr>
                                      <p:to>
                                        <p:strVal val="visible"/>
                                      </p:to>
                                    </p:set>
                                    <p:anim calcmode="lin" valueType="num">
                                      <p:cBhvr additive="base">
                                        <p:cTn id="17" dur="500" fill="hold"/>
                                        <p:tgtEl>
                                          <p:spTgt spid="26631"/>
                                        </p:tgtEl>
                                        <p:attrNameLst>
                                          <p:attrName>ppt_x</p:attrName>
                                        </p:attrNameLst>
                                      </p:cBhvr>
                                      <p:tavLst>
                                        <p:tav tm="0">
                                          <p:val>
                                            <p:strVal val="1+#ppt_w/2"/>
                                          </p:val>
                                        </p:tav>
                                        <p:tav tm="100000">
                                          <p:val>
                                            <p:strVal val="#ppt_x"/>
                                          </p:val>
                                        </p:tav>
                                      </p:tavLst>
                                    </p:anim>
                                    <p:anim calcmode="lin" valueType="num">
                                      <p:cBhvr additive="base">
                                        <p:cTn id="18" dur="500" fill="hold"/>
                                        <p:tgtEl>
                                          <p:spTgt spid="266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26630" grpId="0" autoUpdateAnimBg="0"/>
      <p:bldP spid="2663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627"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DC4275F4-882F-478E-A949-E028DD3B7570}"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4</a:t>
            </a:fld>
            <a:endParaRPr lang="en-US" altLang="en-US" sz="1200">
              <a:solidFill>
                <a:srgbClr val="898989"/>
              </a:solidFill>
              <a:latin typeface="Times New Roman" charset="0"/>
              <a:cs typeface="Times New Roman" charset="0"/>
              <a:sym typeface="Times New Roman" charset="0"/>
            </a:endParaRPr>
          </a:p>
        </p:txBody>
      </p:sp>
      <p:sp>
        <p:nvSpPr>
          <p:cNvPr id="26628" name="Oval 3"/>
          <p:cNvSpPr>
            <a:spLocks/>
          </p:cNvSpPr>
          <p:nvPr/>
        </p:nvSpPr>
        <p:spPr bwMode="auto">
          <a:xfrm>
            <a:off x="3657600" y="2057400"/>
            <a:ext cx="5486400" cy="3962400"/>
          </a:xfrm>
          <a:prstGeom prst="ellipse">
            <a:avLst/>
          </a:prstGeom>
          <a:noFill/>
          <a:ln w="25400">
            <a:solidFill>
              <a:srgbClr val="9E2217"/>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6629" name="Oval 4"/>
          <p:cNvSpPr>
            <a:spLocks/>
          </p:cNvSpPr>
          <p:nvPr/>
        </p:nvSpPr>
        <p:spPr bwMode="auto">
          <a:xfrm>
            <a:off x="152400" y="2133600"/>
            <a:ext cx="5638800" cy="3962400"/>
          </a:xfrm>
          <a:prstGeom prst="ellipse">
            <a:avLst/>
          </a:prstGeom>
          <a:noFill/>
          <a:ln w="25400">
            <a:solidFill>
              <a:srgbClr val="9E2217"/>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 name="Rectangle 5"/>
          <p:cNvSpPr>
            <a:spLocks/>
          </p:cNvSpPr>
          <p:nvPr/>
        </p:nvSpPr>
        <p:spPr bwMode="auto">
          <a:xfrm>
            <a:off x="3810000" y="3657600"/>
            <a:ext cx="1765300" cy="749300"/>
          </a:xfrm>
          <a:prstGeom prst="rect">
            <a:avLst/>
          </a:prstGeom>
          <a:noFill/>
          <a:ln>
            <a:noFill/>
          </a:ln>
          <a:effectLst>
            <a:outerShdw blurRad="63500" dist="12700" dir="2700000" algn="ctr" rotWithShape="0">
              <a:srgbClr val="2F4D71">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lvl1pPr marL="39688" algn="l">
              <a:defRPr sz="1200">
                <a:solidFill>
                  <a:schemeClr val="tx1"/>
                </a:solidFill>
                <a:latin typeface="Lucida Grande" charset="0"/>
              </a:defRPr>
            </a:lvl1pPr>
            <a:lvl2pPr algn="l">
              <a:defRPr sz="1200">
                <a:solidFill>
                  <a:schemeClr val="tx1"/>
                </a:solidFill>
                <a:latin typeface="Lucida Grande" charset="0"/>
              </a:defRPr>
            </a:lvl2pPr>
            <a:lvl3pPr algn="l">
              <a:defRPr sz="1200">
                <a:solidFill>
                  <a:schemeClr val="tx1"/>
                </a:solidFill>
                <a:latin typeface="Lucida Grande" charset="0"/>
              </a:defRPr>
            </a:lvl3pPr>
            <a:lvl4pPr algn="l">
              <a:defRPr sz="1200">
                <a:solidFill>
                  <a:schemeClr val="tx1"/>
                </a:solidFill>
                <a:latin typeface="Lucida Grande" charset="0"/>
              </a:defRPr>
            </a:lvl4pPr>
            <a:lvl5pPr algn="l">
              <a:defRPr sz="1200">
                <a:solidFill>
                  <a:schemeClr val="tx1"/>
                </a:solidFill>
                <a:latin typeface="Lucida Grande" charset="0"/>
              </a:defRPr>
            </a:lvl5pPr>
            <a:lvl6pPr fontAlgn="base">
              <a:spcBef>
                <a:spcPct val="0"/>
              </a:spcBef>
              <a:spcAft>
                <a:spcPct val="0"/>
              </a:spcAft>
              <a:defRPr sz="1200">
                <a:solidFill>
                  <a:schemeClr val="tx1"/>
                </a:solidFill>
                <a:latin typeface="Lucida Grande" charset="0"/>
              </a:defRPr>
            </a:lvl6pPr>
            <a:lvl7pPr fontAlgn="base">
              <a:spcBef>
                <a:spcPct val="0"/>
              </a:spcBef>
              <a:spcAft>
                <a:spcPct val="0"/>
              </a:spcAft>
              <a:defRPr sz="1200">
                <a:solidFill>
                  <a:schemeClr val="tx1"/>
                </a:solidFill>
                <a:latin typeface="Lucida Grande" charset="0"/>
              </a:defRPr>
            </a:lvl7pPr>
            <a:lvl8pPr fontAlgn="base">
              <a:spcBef>
                <a:spcPct val="0"/>
              </a:spcBef>
              <a:spcAft>
                <a:spcPct val="0"/>
              </a:spcAft>
              <a:defRPr sz="1200">
                <a:solidFill>
                  <a:schemeClr val="tx1"/>
                </a:solidFill>
                <a:latin typeface="Lucida Grande" charset="0"/>
              </a:defRPr>
            </a:lvl8pPr>
            <a:lvl9pPr fontAlgn="base">
              <a:spcBef>
                <a:spcPct val="0"/>
              </a:spcBef>
              <a:spcAft>
                <a:spcPct val="0"/>
              </a:spcAft>
              <a:defRPr sz="1200">
                <a:solidFill>
                  <a:schemeClr val="tx1"/>
                </a:solidFill>
                <a:latin typeface="Lucida Grande" charset="0"/>
              </a:defRPr>
            </a:lvl9pPr>
          </a:lstStyle>
          <a:p>
            <a:pPr algn="ctr" eaLnBrk="1" hangingPunct="1">
              <a:spcBef>
                <a:spcPts val="1300"/>
              </a:spcBef>
              <a:defRPr/>
            </a:pPr>
            <a:r>
              <a:rPr lang="en-US" sz="2200" smtClean="0">
                <a:solidFill>
                  <a:srgbClr val="9E2217"/>
                </a:solidFill>
                <a:latin typeface="Arial" panose="020B0604020202020204" pitchFamily="34" charset="0"/>
                <a:cs typeface="Arial" panose="020B0604020202020204" pitchFamily="34" charset="0"/>
                <a:sym typeface="Arial" panose="020B0604020202020204" pitchFamily="34" charset="0"/>
              </a:rPr>
              <a:t> </a:t>
            </a:r>
            <a:r>
              <a:rPr lang="en-US" sz="2200" smtClean="0">
                <a:solidFill>
                  <a:srgbClr val="9E2217"/>
                </a:solidFill>
                <a:latin typeface="Arial Bold" panose="020B0704020202020204" pitchFamily="34" charset="0"/>
                <a:cs typeface="Arial Bold" panose="020B0704020202020204" pitchFamily="34" charset="0"/>
                <a:sym typeface="Arial Bold" panose="020B0704020202020204" pitchFamily="34" charset="0"/>
              </a:rPr>
              <a:t>convincing readers</a:t>
            </a:r>
          </a:p>
        </p:txBody>
      </p:sp>
      <p:sp>
        <p:nvSpPr>
          <p:cNvPr id="26633" name="Rectangle 8"/>
          <p:cNvSpPr>
            <a:spLocks/>
          </p:cNvSpPr>
          <p:nvPr/>
        </p:nvSpPr>
        <p:spPr bwMode="auto">
          <a:xfrm>
            <a:off x="2057400" y="2514600"/>
            <a:ext cx="1765300" cy="469900"/>
          </a:xfrm>
          <a:prstGeom prst="rect">
            <a:avLst/>
          </a:prstGeom>
          <a:solidFill>
            <a:srgbClr val="9E2217">
              <a:alpha val="19608"/>
            </a:srgbClr>
          </a:solidFill>
          <a:ln w="25400">
            <a:solidFill>
              <a:srgbClr val="9E2217"/>
            </a:solidFill>
            <a:miter lim="800000"/>
            <a:headEnd/>
            <a:tailEnd/>
          </a:ln>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ts val="1400"/>
              </a:spcBef>
              <a:buClrTx/>
              <a:buSzTx/>
              <a:buFontTx/>
              <a:buNone/>
            </a:pPr>
            <a:r>
              <a:rPr lang="en-US" altLang="en-US" sz="2400">
                <a:solidFill>
                  <a:srgbClr val="9E2217"/>
                </a:solidFill>
                <a:latin typeface="Arial Bold" charset="0"/>
                <a:cs typeface="Arial Bold" charset="0"/>
                <a:sym typeface="Arial Bold" charset="0"/>
              </a:rPr>
              <a:t>Argument</a:t>
            </a:r>
          </a:p>
        </p:txBody>
      </p:sp>
      <p:sp>
        <p:nvSpPr>
          <p:cNvPr id="26634" name="Rectangle 9"/>
          <p:cNvSpPr>
            <a:spLocks/>
          </p:cNvSpPr>
          <p:nvPr/>
        </p:nvSpPr>
        <p:spPr bwMode="auto">
          <a:xfrm>
            <a:off x="5562600" y="2489200"/>
            <a:ext cx="1993900" cy="469900"/>
          </a:xfrm>
          <a:prstGeom prst="rect">
            <a:avLst/>
          </a:prstGeom>
          <a:solidFill>
            <a:srgbClr val="9E2217">
              <a:alpha val="19608"/>
            </a:srgbClr>
          </a:solidFill>
          <a:ln w="25400">
            <a:solidFill>
              <a:srgbClr val="9E2217"/>
            </a:solidFill>
            <a:miter lim="800000"/>
            <a:headEnd/>
            <a:tailEnd/>
          </a:ln>
        </p:spPr>
        <p:txBody>
          <a:bodyPr lIns="0" tIns="0" rIns="40639" bIns="0"/>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ts val="1400"/>
              </a:spcBef>
              <a:buClrTx/>
              <a:buSzTx/>
              <a:buFontTx/>
              <a:buNone/>
            </a:pPr>
            <a:r>
              <a:rPr lang="en-US" altLang="en-US" sz="2400">
                <a:solidFill>
                  <a:srgbClr val="9E2217"/>
                </a:solidFill>
                <a:latin typeface="Arial Bold" charset="0"/>
                <a:cs typeface="Arial Bold" charset="0"/>
                <a:sym typeface="Arial Bold" charset="0"/>
              </a:rPr>
              <a:t>Persuasion</a:t>
            </a:r>
          </a:p>
        </p:txBody>
      </p:sp>
      <p:sp>
        <p:nvSpPr>
          <p:cNvPr id="26635" name="Rectangle 10"/>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26</a:t>
            </a:r>
          </a:p>
        </p:txBody>
      </p:sp>
      <p:sp>
        <p:nvSpPr>
          <p:cNvPr id="26636" name="Rectangle 11"/>
          <p:cNvSpPr>
            <a:spLocks noGrp="1" noChangeArrowheads="1"/>
          </p:cNvSpPr>
          <p:nvPr>
            <p:ph type="title"/>
          </p:nvPr>
        </p:nvSpPr>
        <p:spPr>
          <a:xfrm>
            <a:off x="84138" y="731838"/>
            <a:ext cx="8975725" cy="868362"/>
          </a:xfrm>
        </p:spPr>
        <p:txBody>
          <a:bodyPr rIns="132080"/>
          <a:lstStyle/>
          <a:p>
            <a:pPr eaLnBrk="1" hangingPunct="1"/>
            <a:r>
              <a:rPr lang="en-US" altLang="en-US" smtClean="0"/>
              <a:t>Defining Argument Writing</a:t>
            </a:r>
          </a:p>
        </p:txBody>
      </p:sp>
      <p:sp>
        <p:nvSpPr>
          <p:cNvPr id="3" name="Rectangle 12"/>
          <p:cNvSpPr>
            <a:spLocks/>
          </p:cNvSpPr>
          <p:nvPr/>
        </p:nvSpPr>
        <p:spPr bwMode="auto">
          <a:xfrm>
            <a:off x="5676900" y="3022600"/>
            <a:ext cx="3086100" cy="2235200"/>
          </a:xfrm>
          <a:prstGeom prst="rect">
            <a:avLst/>
          </a:prstGeom>
          <a:noFill/>
          <a:ln>
            <a:noFill/>
          </a:ln>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a:spcBef>
                <a:spcPct val="0"/>
              </a:spcBef>
              <a:buClrTx/>
              <a:buSzTx/>
              <a:buNone/>
            </a:pPr>
            <a:r>
              <a:rPr lang="en-US" altLang="en-US" sz="1200" dirty="0">
                <a:latin typeface="Lucida Grande" charset="0"/>
                <a:ea typeface="Lucida Grande" charset="0"/>
                <a:cs typeface="Lucida Grande" charset="0"/>
                <a:sym typeface="Lucida Grande" charset="0"/>
              </a:rPr>
              <a:t>We should go to my favorite restaurant because -</a:t>
            </a:r>
          </a:p>
          <a:p>
            <a:pPr algn="ctr" eaLnBrk="1" hangingPunct="1">
              <a:spcBef>
                <a:spcPct val="0"/>
              </a:spcBef>
              <a:buClrTx/>
              <a:buSzPct val="125000"/>
              <a:buNone/>
            </a:pPr>
            <a:r>
              <a:rPr lang="en-US" altLang="en-US" sz="1200" dirty="0">
                <a:latin typeface="Lucida Grande" charset="0"/>
                <a:ea typeface="Lucida Grande" charset="0"/>
                <a:cs typeface="Lucida Grande" charset="0"/>
                <a:sym typeface="Lucida Grande" charset="0"/>
              </a:rPr>
              <a:t>you love me</a:t>
            </a:r>
          </a:p>
          <a:p>
            <a:pPr algn="ctr" eaLnBrk="1" hangingPunct="1">
              <a:spcBef>
                <a:spcPct val="0"/>
              </a:spcBef>
              <a:buClrTx/>
              <a:buSzPct val="125000"/>
              <a:buNone/>
            </a:pPr>
            <a:r>
              <a:rPr lang="en-US" altLang="en-US" sz="1200" dirty="0">
                <a:latin typeface="Lucida Grande" charset="0"/>
                <a:ea typeface="Lucida Grande" charset="0"/>
                <a:cs typeface="Lucida Grande" charset="0"/>
                <a:sym typeface="Lucida Grande" charset="0"/>
              </a:rPr>
              <a:t>I’m on the road all the time</a:t>
            </a:r>
          </a:p>
          <a:p>
            <a:pPr algn="ctr" eaLnBrk="1" hangingPunct="1">
              <a:spcBef>
                <a:spcPct val="0"/>
              </a:spcBef>
              <a:buClrTx/>
              <a:buSzPct val="125000"/>
              <a:buNone/>
            </a:pPr>
            <a:r>
              <a:rPr lang="en-US" altLang="en-US" sz="1200" dirty="0">
                <a:latin typeface="Lucida Grande" charset="0"/>
                <a:ea typeface="Lucida Grande" charset="0"/>
                <a:cs typeface="Lucida Grande" charset="0"/>
                <a:sym typeface="Lucida Grande" charset="0"/>
              </a:rPr>
              <a:t>you want to make me happy</a:t>
            </a:r>
          </a:p>
        </p:txBody>
      </p:sp>
      <p:sp>
        <p:nvSpPr>
          <p:cNvPr id="26637" name="Rectangle 13"/>
          <p:cNvSpPr>
            <a:spLocks/>
          </p:cNvSpPr>
          <p:nvPr/>
        </p:nvSpPr>
        <p:spPr bwMode="auto">
          <a:xfrm>
            <a:off x="228600" y="2641600"/>
            <a:ext cx="3479800" cy="3302000"/>
          </a:xfrm>
          <a:prstGeom prst="rect">
            <a:avLst/>
          </a:prstGeom>
          <a:noFill/>
          <a:ln>
            <a:noFill/>
          </a:ln>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1200" dirty="0">
                <a:latin typeface="Lucida Grande" charset="0"/>
                <a:ea typeface="Lucida Grande" charset="0"/>
                <a:cs typeface="Lucida Grande" charset="0"/>
                <a:sym typeface="Lucida Grande" charset="0"/>
              </a:rPr>
              <a:t>We should go to my favorite restaurant because - </a:t>
            </a:r>
          </a:p>
          <a:p>
            <a:pPr algn="ctr" eaLnBrk="1" hangingPunct="1">
              <a:spcBef>
                <a:spcPct val="0"/>
              </a:spcBef>
              <a:buClrTx/>
              <a:buSzPct val="125000"/>
              <a:buFont typeface="Thonburi" charset="0"/>
              <a:buChar char="•"/>
            </a:pPr>
            <a:r>
              <a:rPr lang="en-US" altLang="en-US" sz="1200" dirty="0">
                <a:latin typeface="Lucida Grande" charset="0"/>
                <a:ea typeface="Lucida Grande" charset="0"/>
                <a:cs typeface="Lucida Grande" charset="0"/>
                <a:sym typeface="Lucida Grande" charset="0"/>
              </a:rPr>
              <a:t>According to Yelp reviews was voted the number one best restaurant in our city for 2013</a:t>
            </a:r>
          </a:p>
          <a:p>
            <a:pPr algn="ctr" eaLnBrk="1" hangingPunct="1">
              <a:spcBef>
                <a:spcPct val="0"/>
              </a:spcBef>
              <a:buClrTx/>
              <a:buSzPct val="125000"/>
              <a:buFont typeface="Thonburi" charset="0"/>
              <a:buChar char="•"/>
            </a:pPr>
            <a:r>
              <a:rPr lang="en-US" altLang="en-US" sz="1200" dirty="0">
                <a:latin typeface="Lucida Grande" charset="0"/>
                <a:ea typeface="Lucida Grande" charset="0"/>
                <a:cs typeface="Lucida Grande" charset="0"/>
                <a:sym typeface="Lucida Grande" charset="0"/>
              </a:rPr>
              <a:t>It has 5 stars in Open Table reviews</a:t>
            </a:r>
          </a:p>
          <a:p>
            <a:pPr algn="ctr" eaLnBrk="1" hangingPunct="1">
              <a:spcBef>
                <a:spcPct val="0"/>
              </a:spcBef>
              <a:buClrTx/>
              <a:buSzPct val="125000"/>
              <a:buFont typeface="Thonburi" charset="0"/>
              <a:buChar char="•"/>
            </a:pPr>
            <a:r>
              <a:rPr lang="en-US" altLang="en-US" sz="1200" dirty="0">
                <a:latin typeface="Lucida Grande" charset="0"/>
                <a:ea typeface="Lucida Grande" charset="0"/>
                <a:cs typeface="Lucida Grande" charset="0"/>
                <a:sym typeface="Lucida Grande" charset="0"/>
              </a:rPr>
              <a:t>The head chef recently won on “Chopped” - Food Network</a:t>
            </a:r>
          </a:p>
          <a:p>
            <a:pPr algn="ctr" eaLnBrk="1" hangingPunct="1">
              <a:spcBef>
                <a:spcPct val="0"/>
              </a:spcBef>
              <a:buClrTx/>
              <a:buSzPct val="125000"/>
              <a:buFont typeface="Thonburi" charset="0"/>
              <a:buChar char="•"/>
            </a:pPr>
            <a:r>
              <a:rPr lang="en-US" altLang="en-US" sz="1200" dirty="0">
                <a:latin typeface="Lucida Grande" charset="0"/>
                <a:ea typeface="Lucida Grande" charset="0"/>
                <a:cs typeface="Lucida Grande" charset="0"/>
                <a:sym typeface="Lucida Grande" charset="0"/>
              </a:rPr>
              <a:t>They have the most extensive wine list in the county as stated by “The Wine Enthusiast”</a:t>
            </a:r>
          </a:p>
        </p:txBody>
      </p:sp>
    </p:spTree>
    <p:extLst>
      <p:ext uri="{BB962C8B-B14F-4D97-AF65-F5344CB8AC3E}">
        <p14:creationId xmlns:p14="http://schemas.microsoft.com/office/powerpoint/2010/main" val="1329293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3" grpId="0"/>
      <p:bldP spid="266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675"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3E4FEA77-A805-43E5-B74E-E2840AC8B934}"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5</a:t>
            </a:fld>
            <a:endParaRPr lang="en-US" altLang="en-US" sz="1200">
              <a:solidFill>
                <a:srgbClr val="898989"/>
              </a:solidFill>
              <a:latin typeface="Times New Roman" charset="0"/>
              <a:cs typeface="Times New Roman" charset="0"/>
              <a:sym typeface="Times New Roman" charset="0"/>
            </a:endParaRPr>
          </a:p>
        </p:txBody>
      </p:sp>
      <p:sp>
        <p:nvSpPr>
          <p:cNvPr id="28676" name="Rectangle 3"/>
          <p:cNvSpPr>
            <a:spLocks/>
          </p:cNvSpPr>
          <p:nvPr/>
        </p:nvSpPr>
        <p:spPr bwMode="auto">
          <a:xfrm>
            <a:off x="381000" y="1828800"/>
            <a:ext cx="8382000" cy="1752600"/>
          </a:xfrm>
          <a:prstGeom prst="rect">
            <a:avLst/>
          </a:prstGeom>
          <a:solidFill>
            <a:srgbClr val="F1DCDB">
              <a:alpha val="69803"/>
            </a:srgbClr>
          </a:solidFill>
          <a:ln w="38100">
            <a:solidFill>
              <a:srgbClr val="F2DCDB"/>
            </a:solidFill>
            <a:miter lim="800000"/>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8677" name="Rectangle 4"/>
          <p:cNvSpPr>
            <a:spLocks/>
          </p:cNvSpPr>
          <p:nvPr/>
        </p:nvSpPr>
        <p:spPr bwMode="auto">
          <a:xfrm>
            <a:off x="381000" y="3810000"/>
            <a:ext cx="8382000" cy="1752600"/>
          </a:xfrm>
          <a:prstGeom prst="rect">
            <a:avLst/>
          </a:prstGeom>
          <a:solidFill>
            <a:srgbClr val="F6910A">
              <a:alpha val="39607"/>
            </a:srgbClr>
          </a:solidFill>
          <a:ln w="31750">
            <a:solidFill>
              <a:srgbClr val="F4AF27"/>
            </a:solidFill>
            <a:miter lim="800000"/>
            <a:headEnd/>
            <a:tailEnd/>
          </a:ln>
        </p:spPr>
        <p:txBody>
          <a:bodyPr lIns="0" tIns="0" rIns="0" bIns="0"/>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endParaRPr lang="en-US" altLang="en-US"/>
          </a:p>
        </p:txBody>
      </p:sp>
      <p:sp>
        <p:nvSpPr>
          <p:cNvPr id="28678" name="Rectangle 5"/>
          <p:cNvSpPr>
            <a:spLocks noGrp="1" noChangeArrowheads="1"/>
          </p:cNvSpPr>
          <p:nvPr>
            <p:ph type="title"/>
          </p:nvPr>
        </p:nvSpPr>
        <p:spPr>
          <a:xfrm>
            <a:off x="152400" y="469900"/>
            <a:ext cx="8902700" cy="1435100"/>
          </a:xfrm>
        </p:spPr>
        <p:txBody>
          <a:bodyPr rIns="132080"/>
          <a:lstStyle/>
          <a:p>
            <a:pPr eaLnBrk="1" hangingPunct="1"/>
            <a:r>
              <a:rPr lang="en-US" altLang="en-US" smtClean="0"/>
              <a:t>Key Writing Anchor Standards</a:t>
            </a:r>
          </a:p>
        </p:txBody>
      </p:sp>
      <p:sp>
        <p:nvSpPr>
          <p:cNvPr id="28679" name="Rectangle 6"/>
          <p:cNvSpPr>
            <a:spLocks noGrp="1" noChangeArrowheads="1"/>
          </p:cNvSpPr>
          <p:nvPr>
            <p:ph type="body" idx="1"/>
          </p:nvPr>
        </p:nvSpPr>
        <p:spPr>
          <a:xfrm>
            <a:off x="457200" y="1905000"/>
            <a:ext cx="8229600" cy="4953000"/>
          </a:xfrm>
        </p:spPr>
        <p:txBody>
          <a:bodyPr rIns="132080"/>
          <a:lstStyle/>
          <a:p>
            <a:pPr marL="153988" indent="-114300" eaLnBrk="1" hangingPunct="1">
              <a:tabLst>
                <a:tab pos="152400" algn="l"/>
                <a:tab pos="952500" algn="l"/>
              </a:tabLst>
            </a:pPr>
            <a:r>
              <a:rPr lang="en-US" altLang="en-US" sz="2800" smtClean="0">
                <a:latin typeface="Arial Bold" charset="0"/>
                <a:cs typeface="Arial Bold" charset="0"/>
                <a:sym typeface="Arial Bold" charset="0"/>
              </a:rPr>
              <a:t>A1.</a:t>
            </a:r>
            <a:r>
              <a:rPr lang="en-US" altLang="en-US" sz="2800" smtClean="0"/>
              <a:t> “Write arguments to support claims in an analysis of substantive topics or texts, using valid reasoning and relevant and sufficient evidence.”</a:t>
            </a:r>
          </a:p>
          <a:p>
            <a:pPr marL="153988" indent="-114300" eaLnBrk="1" hangingPunct="1">
              <a:tabLst>
                <a:tab pos="152400" algn="l"/>
                <a:tab pos="952500" algn="l"/>
              </a:tabLst>
            </a:pPr>
            <a:endParaRPr lang="en-US" altLang="en-US" sz="2800" smtClean="0"/>
          </a:p>
          <a:p>
            <a:pPr marL="153988" indent="-114300" eaLnBrk="1" hangingPunct="1">
              <a:tabLst>
                <a:tab pos="152400" algn="l"/>
                <a:tab pos="952500" algn="l"/>
              </a:tabLst>
            </a:pPr>
            <a:r>
              <a:rPr lang="en-US" altLang="en-US" sz="2800" smtClean="0">
                <a:latin typeface="Arial Bold" charset="0"/>
                <a:cs typeface="Arial Bold" charset="0"/>
                <a:sym typeface="Arial Bold" charset="0"/>
              </a:rPr>
              <a:t>A7.</a:t>
            </a:r>
            <a:r>
              <a:rPr lang="en-US" altLang="en-US" sz="2800" smtClean="0"/>
              <a:t> “Conduct short as well as more sustained research projects based on focused questions, demonstrating understanding of the subject under investigation.”  </a:t>
            </a:r>
          </a:p>
        </p:txBody>
      </p:sp>
      <p:sp>
        <p:nvSpPr>
          <p:cNvPr id="28680" name="Rectangle 7"/>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27</a:t>
            </a:r>
          </a:p>
        </p:txBody>
      </p:sp>
      <p:sp>
        <p:nvSpPr>
          <p:cNvPr id="28681" name="Rectangle 8"/>
          <p:cNvSpPr>
            <a:spLocks/>
          </p:cNvSpPr>
          <p:nvPr/>
        </p:nvSpPr>
        <p:spPr bwMode="auto">
          <a:xfrm>
            <a:off x="2460625" y="6019800"/>
            <a:ext cx="4243388" cy="546100"/>
          </a:xfrm>
          <a:prstGeom prst="rect">
            <a:avLst/>
          </a:prstGeom>
          <a:noFill/>
          <a:ln w="31750">
            <a:solidFill>
              <a:srgbClr val="9E2217"/>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40639" bIns="0">
            <a:spAutoFit/>
          </a:bodyP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r>
              <a:rPr lang="en-US" altLang="en-US" sz="2800">
                <a:solidFill>
                  <a:srgbClr val="9E2217"/>
                </a:solidFill>
                <a:latin typeface="Arial Bold" charset="0"/>
                <a:cs typeface="Arial Bold" charset="0"/>
                <a:sym typeface="Arial Bold" charset="0"/>
              </a:rPr>
              <a:t>www.corestandards.org</a:t>
            </a:r>
          </a:p>
        </p:txBody>
      </p:sp>
    </p:spTree>
    <p:extLst>
      <p:ext uri="{BB962C8B-B14F-4D97-AF65-F5344CB8AC3E}">
        <p14:creationId xmlns:p14="http://schemas.microsoft.com/office/powerpoint/2010/main" val="3160907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fld id="{94BCE80A-B07F-458A-B8E4-DFF371FC523F}" type="slidenum">
              <a:rPr lang="en-US" altLang="en-US">
                <a:solidFill>
                  <a:srgbClr val="898989"/>
                </a:solidFill>
                <a:latin typeface="Times New Roman" charset="0"/>
                <a:cs typeface="Times New Roman" charset="0"/>
                <a:sym typeface="Times New Roman" charset="0"/>
              </a:rPr>
              <a:pPr/>
              <a:t>6</a:t>
            </a:fld>
            <a:endParaRPr lang="en-US" altLang="en-US">
              <a:solidFill>
                <a:srgbClr val="898989"/>
              </a:solidFill>
              <a:latin typeface="Times New Roman" charset="0"/>
              <a:cs typeface="Times New Roman" charset="0"/>
              <a:sym typeface="Times New Roman" charset="0"/>
            </a:endParaRPr>
          </a:p>
        </p:txBody>
      </p:sp>
      <p:pic>
        <p:nvPicPr>
          <p:cNvPr id="3072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24" name="Rectangle 2"/>
          <p:cNvSpPr>
            <a:spLocks noGrp="1" noChangeArrowheads="1"/>
          </p:cNvSpPr>
          <p:nvPr>
            <p:ph type="title"/>
          </p:nvPr>
        </p:nvSpPr>
        <p:spPr/>
        <p:txBody>
          <a:bodyPr rIns="132080"/>
          <a:lstStyle/>
          <a:p>
            <a:pPr eaLnBrk="1" hangingPunct="1"/>
            <a:r>
              <a:rPr lang="en-US" altLang="en-US" smtClean="0"/>
              <a:t>Deconstruct the Standard</a:t>
            </a:r>
          </a:p>
        </p:txBody>
      </p:sp>
      <p:sp>
        <p:nvSpPr>
          <p:cNvPr id="30725" name="Rectangle 3"/>
          <p:cNvSpPr>
            <a:spLocks noGrp="1" noChangeArrowheads="1"/>
          </p:cNvSpPr>
          <p:nvPr>
            <p:ph type="body" idx="1"/>
          </p:nvPr>
        </p:nvSpPr>
        <p:spPr>
          <a:xfrm>
            <a:off x="457200" y="1358900"/>
            <a:ext cx="8229600" cy="5257800"/>
          </a:xfrm>
        </p:spPr>
        <p:txBody>
          <a:bodyPr rIns="132080"/>
          <a:lstStyle/>
          <a:p>
            <a:pPr eaLnBrk="1" hangingPunct="1"/>
            <a:r>
              <a:rPr lang="en-US" altLang="en-US" smtClean="0"/>
              <a:t>Do/What Process</a:t>
            </a:r>
          </a:p>
          <a:p>
            <a:pPr eaLnBrk="1" hangingPunct="1"/>
            <a:r>
              <a:rPr lang="en-US" altLang="en-US" sz="2400" smtClean="0">
                <a:latin typeface="Arial Bold" charset="0"/>
                <a:cs typeface="Arial Bold" charset="0"/>
                <a:sym typeface="Arial Bold" charset="0"/>
              </a:rPr>
              <a:t>A1.</a:t>
            </a:r>
            <a:r>
              <a:rPr lang="en-US" altLang="en-US" sz="2400" smtClean="0"/>
              <a:t> “Write arguments to support claims in an analysis of substantive topics or texts, using valid reasoning and relevant and sufficient evidence.”</a:t>
            </a:r>
          </a:p>
          <a:p>
            <a:pPr eaLnBrk="1" hangingPunct="1"/>
            <a:endParaRPr lang="en-US" altLang="en-US" sz="2400" smtClean="0"/>
          </a:p>
        </p:txBody>
      </p:sp>
      <p:sp>
        <p:nvSpPr>
          <p:cNvPr id="30726" name="Text Box 4"/>
          <p:cNvSpPr txBox="1">
            <a:spLocks noChangeArrowheads="1"/>
          </p:cNvSpPr>
          <p:nvPr/>
        </p:nvSpPr>
        <p:spPr bwMode="auto">
          <a:xfrm>
            <a:off x="7486650" y="6399213"/>
            <a:ext cx="2667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9CD83CFF-BE79-43CA-AEE8-17A1DB254F5B}"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6</a:t>
            </a:fld>
            <a:endParaRPr lang="en-US" altLang="en-US" sz="1200">
              <a:solidFill>
                <a:srgbClr val="898989"/>
              </a:solidFill>
              <a:latin typeface="Times New Roman" charset="0"/>
              <a:cs typeface="Times New Roman" charset="0"/>
              <a:sym typeface="Times New Roman" charset="0"/>
            </a:endParaRPr>
          </a:p>
        </p:txBody>
      </p:sp>
      <p:graphicFrame>
        <p:nvGraphicFramePr>
          <p:cNvPr id="2" name="Group 5"/>
          <p:cNvGraphicFramePr>
            <a:graphicFrameLocks noGrp="1"/>
          </p:cNvGraphicFramePr>
          <p:nvPr>
            <p:extLst>
              <p:ext uri="{D42A27DB-BD31-4B8C-83A1-F6EECF244321}">
                <p14:modId xmlns:p14="http://schemas.microsoft.com/office/powerpoint/2010/main" val="3945330787"/>
              </p:ext>
            </p:extLst>
          </p:nvPr>
        </p:nvGraphicFramePr>
        <p:xfrm>
          <a:off x="890588" y="3109913"/>
          <a:ext cx="8101012" cy="3463925"/>
        </p:xfrm>
        <a:graphic>
          <a:graphicData uri="http://schemas.openxmlformats.org/drawingml/2006/table">
            <a:tbl>
              <a:tblPr/>
              <a:tblGrid>
                <a:gridCol w="3071812"/>
                <a:gridCol w="5029200"/>
              </a:tblGrid>
              <a:tr h="528638">
                <a:tc>
                  <a:txBody>
                    <a:bodyPr/>
                    <a:lstStyle>
                      <a:lvl1pPr algn="l">
                        <a:spcBef>
                          <a:spcPts val="700"/>
                        </a:spcBef>
                        <a:buClr>
                          <a:srgbClr val="9E2217"/>
                        </a:buClr>
                        <a:buSzPct val="129000"/>
                        <a:buFont typeface="Arial" panose="020B0604020202020204" pitchFamily="34" charset="0"/>
                        <a:tabLst>
                          <a:tab pos="9144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9144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9144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Do</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700"/>
                        </a:spcBef>
                        <a:buClr>
                          <a:srgbClr val="9E2217"/>
                        </a:buClr>
                        <a:buSzPct val="129000"/>
                        <a:buFont typeface="Arial" panose="020B0604020202020204" pitchFamily="34" charset="0"/>
                        <a:tabLst>
                          <a:tab pos="9144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9144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9144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None/>
                        <a:tabLst>
                          <a:tab pos="914400" algn="l"/>
                        </a:tabLst>
                      </a:pPr>
                      <a:r>
                        <a:rPr kumimoji="0" lang="en-US" sz="2800" b="0" i="0" u="none" strike="noStrike" cap="none" normalizeH="0" baseline="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What</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5287">
                <a:tc>
                  <a:txBody>
                    <a:bodyPr/>
                    <a:lstStyle>
                      <a:lvl1pPr algn="l">
                        <a:spcBef>
                          <a:spcPts val="700"/>
                        </a:spcBef>
                        <a:buClr>
                          <a:srgbClr val="9E2217"/>
                        </a:buClr>
                        <a:buSzPct val="129000"/>
                        <a:buFont typeface="Arial" panose="020B0604020202020204" pitchFamily="34" charset="0"/>
                        <a:tabLst>
                          <a:tab pos="914400" algn="l"/>
                          <a:tab pos="914400" algn="l"/>
                          <a:tab pos="914400" algn="l"/>
                          <a:tab pos="914400" algn="l"/>
                          <a:tab pos="914400" algn="l"/>
                          <a:tab pos="9144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write</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support</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analyze</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analyze</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use</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use</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700"/>
                        </a:spcBef>
                        <a:buClr>
                          <a:srgbClr val="9E2217"/>
                        </a:buClr>
                        <a:buSzPct val="129000"/>
                        <a:buFont typeface="Arial" panose="020B0604020202020204" pitchFamily="34" charset="0"/>
                        <a:tabLst>
                          <a:tab pos="914400" algn="l"/>
                          <a:tab pos="914400" algn="l"/>
                          <a:tab pos="914400" algn="l"/>
                          <a:tab pos="914400" algn="l"/>
                          <a:tab pos="914400" algn="l"/>
                          <a:tab pos="914400"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914400" algn="l"/>
                          <a:tab pos="914400" algn="l"/>
                          <a:tab pos="914400" algn="l"/>
                          <a:tab pos="914400" algn="l"/>
                          <a:tab pos="914400" algn="l"/>
                          <a:tab pos="914400"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arguments</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claims in an analysis</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substantive topics</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text</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valid reasoning</a:t>
                      </a:r>
                    </a:p>
                    <a:p>
                      <a:pPr marL="457200" marR="0" lvl="0" indent="-457200" algn="l" defTabSz="914400" rtl="0" eaLnBrk="1" fontAlgn="base" latinLnBrk="0" hangingPunct="1">
                        <a:lnSpc>
                          <a:spcPct val="77000"/>
                        </a:lnSpc>
                        <a:spcBef>
                          <a:spcPct val="0"/>
                        </a:spcBef>
                        <a:spcAft>
                          <a:spcPct val="0"/>
                        </a:spcAft>
                        <a:buClr>
                          <a:srgbClr val="9E2217"/>
                        </a:buClr>
                        <a:buSzPct val="129000"/>
                        <a:buFont typeface="Arial" panose="020B0604020202020204" pitchFamily="34" charset="0"/>
                        <a:buChar char="•"/>
                        <a:tabLst>
                          <a:tab pos="914400" algn="l"/>
                          <a:tab pos="914400" algn="l"/>
                          <a:tab pos="914400" algn="l"/>
                          <a:tab pos="914400" algn="l"/>
                          <a:tab pos="914400" algn="l"/>
                          <a:tab pos="914400" algn="l"/>
                        </a:tabLst>
                      </a:pPr>
                      <a:r>
                        <a:rPr kumimoji="0" lang="en-US" sz="2800" b="0" i="0" u="none" strike="noStrike" cap="none" normalizeH="0" baseline="0" dirty="0" smtClean="0">
                          <a:ln>
                            <a:noFill/>
                          </a:ln>
                          <a:solidFill>
                            <a:schemeClr val="tx1"/>
                          </a:solidFill>
                          <a:effectLst/>
                          <a:latin typeface="Arial" panose="020B0604020202020204" pitchFamily="34" charset="0"/>
                          <a:ea typeface="ヒラギノ角ゴ ProN W3" charset="0"/>
                          <a:cs typeface="ヒラギノ角ゴ ProN W3" charset="0"/>
                          <a:sym typeface="Arial" panose="020B0604020202020204" pitchFamily="34" charset="0"/>
                        </a:rPr>
                        <a:t>relevant and sufficient evidence</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91462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fld id="{37197025-23B0-4D6F-9007-620307258360}" type="slidenum">
              <a:rPr lang="en-US" altLang="en-US">
                <a:solidFill>
                  <a:srgbClr val="898989"/>
                </a:solidFill>
                <a:latin typeface="Times New Roman" charset="0"/>
                <a:cs typeface="Times New Roman" charset="0"/>
                <a:sym typeface="Times New Roman" charset="0"/>
              </a:rPr>
              <a:pPr/>
              <a:t>7</a:t>
            </a:fld>
            <a:endParaRPr lang="en-US" altLang="en-US">
              <a:solidFill>
                <a:srgbClr val="898989"/>
              </a:solidFill>
              <a:latin typeface="Times New Roman" charset="0"/>
              <a:cs typeface="Times New Roman" charset="0"/>
              <a:sym typeface="Times New Roman" charset="0"/>
            </a:endParaRPr>
          </a:p>
        </p:txBody>
      </p:sp>
      <p:pic>
        <p:nvPicPr>
          <p:cNvPr id="3174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49" name="Text Box 3"/>
          <p:cNvSpPr txBox="1">
            <a:spLocks noChangeArrowheads="1"/>
          </p:cNvSpPr>
          <p:nvPr/>
        </p:nvSpPr>
        <p:spPr bwMode="auto">
          <a:xfrm>
            <a:off x="7486650" y="6399213"/>
            <a:ext cx="2667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47A45793-7E27-4C60-9735-FF5338B2B9CB}"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7</a:t>
            </a:fld>
            <a:endParaRPr lang="en-US" altLang="en-US" sz="1200">
              <a:solidFill>
                <a:srgbClr val="898989"/>
              </a:solidFill>
              <a:latin typeface="Times New Roman" charset="0"/>
              <a:cs typeface="Times New Roman" charset="0"/>
              <a:sym typeface="Times New Roman" charset="0"/>
            </a:endParaRPr>
          </a:p>
        </p:txBody>
      </p:sp>
      <p:graphicFrame>
        <p:nvGraphicFramePr>
          <p:cNvPr id="2" name="Group 4"/>
          <p:cNvGraphicFramePr>
            <a:graphicFrameLocks noGrp="1"/>
          </p:cNvGraphicFramePr>
          <p:nvPr>
            <p:extLst>
              <p:ext uri="{D42A27DB-BD31-4B8C-83A1-F6EECF244321}">
                <p14:modId xmlns:p14="http://schemas.microsoft.com/office/powerpoint/2010/main" val="2912927814"/>
              </p:ext>
            </p:extLst>
          </p:nvPr>
        </p:nvGraphicFramePr>
        <p:xfrm>
          <a:off x="76200" y="1295400"/>
          <a:ext cx="8940800" cy="4346202"/>
        </p:xfrm>
        <a:graphic>
          <a:graphicData uri="http://schemas.openxmlformats.org/drawingml/2006/table">
            <a:tbl>
              <a:tblPr/>
              <a:tblGrid>
                <a:gridCol w="620712"/>
                <a:gridCol w="8320088"/>
              </a:tblGrid>
              <a:tr h="843523">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2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Kinder</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Use a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combination of drawing, dictating, and writing to compose 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in which they tell a  reader the topic or the name of the book they are writing about and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state an opinion or preference about the topic or book</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(e.g., My favorite book is…).</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565439">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200" b="1" i="0" u="none" strike="noStrike" cap="none" normalizeH="0" baseline="0" smtClean="0">
                          <a:ln>
                            <a:noFill/>
                          </a:ln>
                          <a:solidFill>
                            <a:schemeClr val="tx1"/>
                          </a:solidFill>
                          <a:effectLst/>
                          <a:latin typeface="Lucida Grande" charset="0"/>
                          <a:ea typeface="Lucida Grande" charset="0"/>
                          <a:cs typeface="Lucida Grande" charset="0"/>
                          <a:sym typeface="Lucida Grande" charset="0"/>
                        </a:rPr>
                        <a:t>Grade 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in which they introduce the topic or name the book they are writing about</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state an opinion, supply a reason for the opinion, and provide some sense of closure.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843523">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200" b="1" i="0" u="none" strike="noStrike" cap="none" normalizeH="0" baseline="0" smtClean="0">
                          <a:ln>
                            <a:noFill/>
                          </a:ln>
                          <a:solidFill>
                            <a:schemeClr val="tx1"/>
                          </a:solidFill>
                          <a:effectLst/>
                          <a:latin typeface="Lucida Grande" charset="0"/>
                          <a:ea typeface="Lucida Grande" charset="0"/>
                          <a:cs typeface="Lucida Grande" charset="0"/>
                          <a:sym typeface="Lucida Grande" charset="0"/>
                        </a:rPr>
                        <a:t>Grade 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in which they introduce the topic or book they are writing about</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state an opinion, supply reasons that support the opinion, use linking words (e.g., because, and, also) to connect opinion and reasons, and provide a concluding statement or section.</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009160">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200" b="1" i="0" u="none" strike="noStrike" cap="none" normalizeH="0" baseline="0" smtClean="0">
                          <a:ln>
                            <a:noFill/>
                          </a:ln>
                          <a:solidFill>
                            <a:schemeClr val="tx1"/>
                          </a:solidFill>
                          <a:effectLst/>
                          <a:latin typeface="Lucida Grande" charset="0"/>
                          <a:ea typeface="Lucida Grande" charset="0"/>
                          <a:cs typeface="Lucida Grande" charset="0"/>
                          <a:sym typeface="Lucida Grande" charset="0"/>
                        </a:rPr>
                        <a:t>Grade 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tabLst>
                          <a:tab pos="182563" algn="l"/>
                          <a:tab pos="365125" algn="l"/>
                          <a:tab pos="365125" algn="l"/>
                          <a:tab pos="365125" algn="l"/>
                          <a:tab pos="365125"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tab pos="182563" algn="l"/>
                          <a:tab pos="365125" algn="l"/>
                          <a:tab pos="365125" algn="l"/>
                          <a:tab pos="365125" algn="l"/>
                          <a:tab pos="365125" algn="l"/>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on topics or texts,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supporting a point of view with reasons</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Introduce the topic or text they are writing about, state an opinion, and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create an organizational structure that lists reasons.  Provide reasons that support the opinion</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Use linking words and phrases (e.g., because, therefore, since, for example) to connect opinion and reasons. Provide a concluding statement or section.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562481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lvl1pPr algn="ctr">
              <a:defRPr>
                <a:solidFill>
                  <a:srgbClr val="000000"/>
                </a:solidFill>
                <a:latin typeface="Lucida Grande" charset="0"/>
                <a:ea typeface="ヒラギノ角ゴ ProN W3" charset="0"/>
                <a:cs typeface="ヒラギノ角ゴ ProN W3" charset="0"/>
                <a:sym typeface="Lucida Grande" charset="0"/>
              </a:defRPr>
            </a:lvl1pPr>
            <a:lvl2pPr marL="742950" indent="-285750" algn="ctr">
              <a:defRPr>
                <a:solidFill>
                  <a:srgbClr val="000000"/>
                </a:solidFill>
                <a:latin typeface="Lucida Grande" charset="0"/>
                <a:ea typeface="ヒラギノ角ゴ ProN W3" charset="0"/>
                <a:cs typeface="ヒラギノ角ゴ ProN W3" charset="0"/>
                <a:sym typeface="Lucida Grande" charset="0"/>
              </a:defRPr>
            </a:lvl2pPr>
            <a:lvl3pPr marL="1143000" indent="-228600" algn="ctr">
              <a:defRPr>
                <a:solidFill>
                  <a:srgbClr val="000000"/>
                </a:solidFill>
                <a:latin typeface="Lucida Grande" charset="0"/>
                <a:ea typeface="ヒラギノ角ゴ ProN W3" charset="0"/>
                <a:cs typeface="ヒラギノ角ゴ ProN W3" charset="0"/>
                <a:sym typeface="Lucida Grande" charset="0"/>
              </a:defRPr>
            </a:lvl3pPr>
            <a:lvl4pPr marL="1600200" indent="-228600" algn="ctr">
              <a:defRPr>
                <a:solidFill>
                  <a:srgbClr val="000000"/>
                </a:solidFill>
                <a:latin typeface="Lucida Grande" charset="0"/>
                <a:ea typeface="ヒラギノ角ゴ ProN W3" charset="0"/>
                <a:cs typeface="ヒラギノ角ゴ ProN W3" charset="0"/>
                <a:sym typeface="Lucida Grande" charset="0"/>
              </a:defRPr>
            </a:lvl4pPr>
            <a:lvl5pPr marL="2057400" indent="-228600" algn="ctr">
              <a:defRPr>
                <a:solidFill>
                  <a:srgbClr val="000000"/>
                </a:solidFill>
                <a:latin typeface="Lucida Grande" charset="0"/>
                <a:ea typeface="ヒラギノ角ゴ ProN W3" charset="0"/>
                <a:cs typeface="ヒラギノ角ゴ ProN W3" charset="0"/>
                <a:sym typeface="Lucida Grande" charset="0"/>
              </a:defRPr>
            </a:lvl5pPr>
            <a:lvl6pPr marL="25146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algn="ctr"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fld id="{37197025-23B0-4D6F-9007-620307258360}" type="slidenum">
              <a:rPr lang="en-US" altLang="en-US">
                <a:solidFill>
                  <a:srgbClr val="898989"/>
                </a:solidFill>
                <a:latin typeface="Times New Roman" charset="0"/>
                <a:cs typeface="Times New Roman" charset="0"/>
                <a:sym typeface="Times New Roman" charset="0"/>
              </a:rPr>
              <a:pPr/>
              <a:t>8</a:t>
            </a:fld>
            <a:endParaRPr lang="en-US" altLang="en-US">
              <a:solidFill>
                <a:srgbClr val="898989"/>
              </a:solidFill>
              <a:latin typeface="Times New Roman" charset="0"/>
              <a:cs typeface="Times New Roman" charset="0"/>
              <a:sym typeface="Times New Roman" charset="0"/>
            </a:endParaRPr>
          </a:p>
        </p:txBody>
      </p:sp>
      <p:pic>
        <p:nvPicPr>
          <p:cNvPr id="3174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49" name="Text Box 3"/>
          <p:cNvSpPr txBox="1">
            <a:spLocks noChangeArrowheads="1"/>
          </p:cNvSpPr>
          <p:nvPr/>
        </p:nvSpPr>
        <p:spPr bwMode="auto">
          <a:xfrm>
            <a:off x="7486650" y="6399213"/>
            <a:ext cx="2667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47A45793-7E27-4C60-9735-FF5338B2B9CB}"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8</a:t>
            </a:fld>
            <a:endParaRPr lang="en-US" altLang="en-US" sz="1200">
              <a:solidFill>
                <a:srgbClr val="898989"/>
              </a:solidFill>
              <a:latin typeface="Times New Roman" charset="0"/>
              <a:cs typeface="Times New Roman" charset="0"/>
              <a:sym typeface="Times New Roman" charset="0"/>
            </a:endParaRPr>
          </a:p>
        </p:txBody>
      </p:sp>
      <p:graphicFrame>
        <p:nvGraphicFramePr>
          <p:cNvPr id="2" name="Group 4"/>
          <p:cNvGraphicFramePr>
            <a:graphicFrameLocks noGrp="1"/>
          </p:cNvGraphicFramePr>
          <p:nvPr>
            <p:extLst>
              <p:ext uri="{D42A27DB-BD31-4B8C-83A1-F6EECF244321}">
                <p14:modId xmlns:p14="http://schemas.microsoft.com/office/powerpoint/2010/main" val="1748296803"/>
              </p:ext>
            </p:extLst>
          </p:nvPr>
        </p:nvGraphicFramePr>
        <p:xfrm>
          <a:off x="127000" y="1219200"/>
          <a:ext cx="8940800" cy="4267200"/>
        </p:xfrm>
        <a:graphic>
          <a:graphicData uri="http://schemas.openxmlformats.org/drawingml/2006/table">
            <a:tbl>
              <a:tblPr/>
              <a:tblGrid>
                <a:gridCol w="863600"/>
                <a:gridCol w="8077200"/>
              </a:tblGrid>
              <a:tr h="1165225">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Grade 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tabLst>
                          <a:tab pos="182563" algn="l"/>
                          <a:tab pos="365125" algn="l"/>
                          <a:tab pos="365125" algn="l"/>
                          <a:tab pos="365125" algn="l"/>
                          <a:tab pos="365125"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tab pos="182563" algn="l"/>
                          <a:tab pos="365125" algn="l"/>
                          <a:tab pos="365125" algn="l"/>
                          <a:tab pos="365125" algn="l"/>
                          <a:tab pos="365125" algn="l"/>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on topics or texts</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 supporting a point of view with reasons and information. Introduce a topic or text clearly, state an opinion, and create an organizational structure in which related ideas are grouped to support the writer's purpose.  Provide reasons that are supported by facts and details.  Link opinion and reasons using words and phrases (e.g., for instance, in order to, in addition).  Provide a concluding statement or section related to the opinion presented.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1165225">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400" b="1" i="0" u="none" strike="noStrike" cap="none" normalizeH="0" baseline="0" smtClean="0">
                          <a:ln>
                            <a:noFill/>
                          </a:ln>
                          <a:solidFill>
                            <a:schemeClr val="tx1"/>
                          </a:solidFill>
                          <a:effectLst/>
                          <a:latin typeface="Lucida Grande" charset="0"/>
                          <a:ea typeface="Lucida Grande" charset="0"/>
                          <a:cs typeface="Lucida Grande" charset="0"/>
                          <a:sym typeface="Lucida Grande" charset="0"/>
                        </a:rPr>
                        <a:t>Grade 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lgn="l">
                        <a:spcBef>
                          <a:spcPts val="700"/>
                        </a:spcBef>
                        <a:buClr>
                          <a:srgbClr val="9E2217"/>
                        </a:buClr>
                        <a:buSzPct val="129000"/>
                        <a:buFont typeface="Arial" panose="020B0604020202020204" pitchFamily="34" charset="0"/>
                        <a:tabLst>
                          <a:tab pos="182563" algn="l"/>
                          <a:tab pos="365125" algn="l"/>
                          <a:tab pos="365125" algn="l"/>
                          <a:tab pos="365125" algn="l"/>
                          <a:tab pos="365125"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tab pos="182563" algn="l"/>
                          <a:tab pos="365125" algn="l"/>
                          <a:tab pos="365125" algn="l"/>
                          <a:tab pos="365125" algn="l"/>
                          <a:tab pos="365125" algn="l"/>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opinion pieces </a:t>
                      </a: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on topics or texts,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supporting a point of view with reasons and information. Introduce a topic or text clearly, state an opinion, and create an organizational structure in which ideas are logically grouped to support the writer's purpose. Provide logically ordered reasons that are supported by facts and details. Link opinion and reasons using words, phrases, and clauses (e.g., consequently, specifically).  Provide a concluding statement or section related to the opinion presented.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1376363">
                <a:tc>
                  <a:txBody>
                    <a:bodyPr/>
                    <a:lstStyle>
                      <a:lvl1pPr algn="l">
                        <a:spcBef>
                          <a:spcPts val="700"/>
                        </a:spcBef>
                        <a:buClr>
                          <a:srgbClr val="9E2217"/>
                        </a:buClr>
                        <a:buSzPct val="129000"/>
                        <a:buFont typeface="Arial" panose="020B0604020202020204" pitchFamily="34" charset="0"/>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None/>
                        <a:tabLst/>
                      </a:pP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Grade 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182563" indent="-182563" algn="l">
                        <a:spcBef>
                          <a:spcPts val="700"/>
                        </a:spcBef>
                        <a:buClr>
                          <a:srgbClr val="9E2217"/>
                        </a:buClr>
                        <a:buSzPct val="129000"/>
                        <a:buFont typeface="Arial" panose="020B0604020202020204" pitchFamily="34" charset="0"/>
                        <a:tabLst>
                          <a:tab pos="182563" algn="l"/>
                          <a:tab pos="365125" algn="l"/>
                          <a:tab pos="365125" algn="l"/>
                          <a:tab pos="365125" algn="l"/>
                          <a:tab pos="365125" algn="l"/>
                          <a:tab pos="365125" algn="l"/>
                        </a:tabLst>
                        <a:defRPr sz="28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1pPr>
                      <a:lvl2pPr marL="731838" indent="-28575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 pos="365125" algn="l"/>
                        </a:tabLst>
                        <a:defRPr sz="24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31888" indent="-228600" algn="l">
                        <a:spcBef>
                          <a:spcPts val="600"/>
                        </a:spcBef>
                        <a:buClr>
                          <a:srgbClr val="000000"/>
                        </a:buClr>
                        <a:buSzPct val="100000"/>
                        <a:buFont typeface="Arial" panose="020B0604020202020204" pitchFamily="34" charset="0"/>
                        <a:tabLst>
                          <a:tab pos="182563" algn="l"/>
                          <a:tab pos="365125" algn="l"/>
                          <a:tab pos="365125" algn="l"/>
                          <a:tab pos="365125" algn="l"/>
                          <a:tab pos="365125" algn="l"/>
                          <a:tab pos="365125" algn="l"/>
                        </a:tabLst>
                        <a:defRPr sz="2000">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3pPr>
                      <a:lvl4pPr marL="15890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46288" indent="-228600" algn="l">
                        <a:spcBef>
                          <a:spcPts val="500"/>
                        </a:spcBef>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034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606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178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75088" indent="-228600" fontAlgn="base">
                        <a:spcBef>
                          <a:spcPts val="500"/>
                        </a:spcBef>
                        <a:spcAft>
                          <a:spcPct val="0"/>
                        </a:spcAft>
                        <a:buClr>
                          <a:srgbClr val="000000"/>
                        </a:buClr>
                        <a:buSzPct val="100000"/>
                        <a:buFont typeface="Arial" panose="020B0604020202020204" pitchFamily="34" charset="0"/>
                        <a:tabLst>
                          <a:tab pos="182563" algn="l"/>
                          <a:tab pos="365125" algn="l"/>
                          <a:tab pos="365125" algn="l"/>
                          <a:tab pos="365125" algn="l"/>
                          <a:tab pos="365125" algn="l"/>
                          <a:tab pos="365125" algn="l"/>
                        </a:tabLst>
                        <a:defRPr>
                          <a:solidFill>
                            <a:schemeClr val="tx1"/>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
                          <a:srgbClr val="9E2217"/>
                        </a:buClr>
                        <a:buSzPct val="129000"/>
                        <a:buFont typeface="Arial" panose="020B0604020202020204" pitchFamily="34" charset="0"/>
                        <a:buChar char="•"/>
                        <a:tabLst>
                          <a:tab pos="182563" algn="l"/>
                          <a:tab pos="365125" algn="l"/>
                          <a:tab pos="365125" algn="l"/>
                          <a:tab pos="365125" algn="l"/>
                          <a:tab pos="365125" algn="l"/>
                          <a:tab pos="365125" algn="l"/>
                        </a:tabLst>
                      </a:pPr>
                      <a:r>
                        <a:rPr kumimoji="0" lang="en-US" sz="14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Write </a:t>
                      </a:r>
                      <a:r>
                        <a:rPr kumimoji="0" lang="en-US" sz="1400" b="1"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arguments to support claims with clear reasons and relevant evidence. Introduce claim(s) and organize the reasons and evidence clearly.  Support claim(s) with clear reasons and relevant evidence, using credible sources and demonstrating an understanding of the topic or text.  Use words, phrases, and clauses to clarify the relationships among claim(s) and reasons.  Establish and maintain a formal style.  Provide a concluding statement or section that follows from the argument presented.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840031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770" name="Pictur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1" name="Text Box 2"/>
          <p:cNvSpPr txBox="1">
            <a:spLocks noChangeArrowheads="1"/>
          </p:cNvSpPr>
          <p:nvPr/>
        </p:nvSpPr>
        <p:spPr bwMode="auto">
          <a:xfrm>
            <a:off x="7486650" y="6399213"/>
            <a:ext cx="2667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ctr" eaLnBrk="1" hangingPunct="1">
              <a:spcBef>
                <a:spcPct val="0"/>
              </a:spcBef>
              <a:buClrTx/>
              <a:buSzTx/>
              <a:buFontTx/>
              <a:buNone/>
            </a:pPr>
            <a:fld id="{909B291B-3AED-4DEB-A6FA-0567D2F4019A}" type="slidenum">
              <a:rPr lang="en-US" altLang="en-US" sz="1200">
                <a:solidFill>
                  <a:srgbClr val="898989"/>
                </a:solidFill>
                <a:latin typeface="Times New Roman" charset="0"/>
                <a:cs typeface="Times New Roman" charset="0"/>
                <a:sym typeface="Times New Roman" charset="0"/>
              </a:rPr>
              <a:pPr algn="ctr" eaLnBrk="1" hangingPunct="1">
                <a:spcBef>
                  <a:spcPct val="0"/>
                </a:spcBef>
                <a:buClrTx/>
                <a:buSzTx/>
                <a:buFontTx/>
                <a:buNone/>
              </a:pPr>
              <a:t>9</a:t>
            </a:fld>
            <a:endParaRPr lang="en-US" altLang="en-US" sz="1200">
              <a:solidFill>
                <a:srgbClr val="898989"/>
              </a:solidFill>
              <a:latin typeface="Times New Roman" charset="0"/>
              <a:cs typeface="Times New Roman" charset="0"/>
              <a:sym typeface="Times New Roman" charset="0"/>
            </a:endParaRPr>
          </a:p>
        </p:txBody>
      </p:sp>
      <p:sp>
        <p:nvSpPr>
          <p:cNvPr id="32772" name="Rectangle 3"/>
          <p:cNvSpPr>
            <a:spLocks noGrp="1" noChangeArrowheads="1"/>
          </p:cNvSpPr>
          <p:nvPr>
            <p:ph type="title"/>
          </p:nvPr>
        </p:nvSpPr>
        <p:spPr>
          <a:xfrm>
            <a:off x="114300" y="684213"/>
            <a:ext cx="8915400" cy="1069975"/>
          </a:xfrm>
        </p:spPr>
        <p:txBody>
          <a:bodyPr rIns="132080">
            <a:normAutofit fontScale="90000"/>
          </a:bodyPr>
          <a:lstStyle/>
          <a:p>
            <a:pPr eaLnBrk="1" hangingPunct="1"/>
            <a:r>
              <a:rPr lang="en-US" altLang="en-US" sz="3300" smtClean="0"/>
              <a:t>Why Evidence-Based </a:t>
            </a:r>
            <a:br>
              <a:rPr lang="en-US" altLang="en-US" sz="3300" smtClean="0"/>
            </a:br>
            <a:r>
              <a:rPr lang="en-US" altLang="en-US" sz="3300" smtClean="0"/>
              <a:t>Writing Matters</a:t>
            </a:r>
          </a:p>
        </p:txBody>
      </p:sp>
      <p:sp>
        <p:nvSpPr>
          <p:cNvPr id="2" name="Rectangle 4"/>
          <p:cNvSpPr>
            <a:spLocks/>
          </p:cNvSpPr>
          <p:nvPr/>
        </p:nvSpPr>
        <p:spPr bwMode="auto">
          <a:xfrm>
            <a:off x="685800" y="2017713"/>
            <a:ext cx="77851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39688">
              <a:spcBef>
                <a:spcPts val="700"/>
              </a:spcBef>
              <a:buClr>
                <a:srgbClr val="9E2217"/>
              </a:buClr>
              <a:buSzPct val="129000"/>
              <a:buFont typeface="Arial" charset="0"/>
              <a:buChar char="•"/>
              <a:tabLst>
                <a:tab pos="330200" algn="l"/>
                <a:tab pos="952500" algn="l"/>
              </a:tabLst>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tabLst>
                <a:tab pos="330200" algn="l"/>
                <a:tab pos="952500" algn="l"/>
              </a:tabLst>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tabLst>
                <a:tab pos="330200" algn="l"/>
                <a:tab pos="952500" algn="l"/>
              </a:tabLst>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tabLst>
                <a:tab pos="330200" algn="l"/>
                <a:tab pos="952500" algn="l"/>
              </a:tabLst>
              <a:defRPr sz="2000">
                <a:solidFill>
                  <a:schemeClr val="tx1"/>
                </a:solidFill>
                <a:latin typeface="Arial" charset="0"/>
                <a:ea typeface="ヒラギノ角ゴ ProN W3" charset="0"/>
                <a:cs typeface="ヒラギノ角ゴ ProN W3" charset="0"/>
                <a:sym typeface="Arial" charset="0"/>
              </a:defRPr>
            </a:lvl9pPr>
          </a:lstStyle>
          <a:p>
            <a:pPr eaLnBrk="1" hangingPunct="1">
              <a:spcBef>
                <a:spcPct val="0"/>
              </a:spcBef>
              <a:buClrTx/>
              <a:buSzTx/>
              <a:buFontTx/>
              <a:buNone/>
            </a:pPr>
            <a:r>
              <a:rPr lang="en-US" altLang="en-US" sz="2400" dirty="0">
                <a:solidFill>
                  <a:srgbClr val="9E2217"/>
                </a:solidFill>
                <a:latin typeface="Arial Bold" charset="0"/>
                <a:cs typeface="Arial Bold" charset="0"/>
                <a:sym typeface="Arial Bold" charset="0"/>
              </a:rPr>
              <a:t>Use of Logic</a:t>
            </a:r>
            <a:r>
              <a:rPr lang="en-US" altLang="en-US" sz="2400" dirty="0"/>
              <a:t/>
            </a:r>
            <a:br>
              <a:rPr lang="en-US" altLang="en-US" sz="2400" dirty="0"/>
            </a:br>
            <a:r>
              <a:rPr lang="en-US" altLang="en-US" sz="2400" dirty="0"/>
              <a:t>Write coherent, well-reasoned arguments to respond to and challenge claims on substantive topics and issues.</a:t>
            </a:r>
          </a:p>
          <a:p>
            <a:pPr eaLnBrk="1" hangingPunct="1">
              <a:spcBef>
                <a:spcPct val="0"/>
              </a:spcBef>
              <a:buClrTx/>
              <a:buSzTx/>
              <a:buFontTx/>
              <a:buNone/>
            </a:pPr>
            <a:endParaRPr lang="en-US" altLang="en-US" sz="2400" dirty="0">
              <a:ea typeface="Lucida Grande" charset="0"/>
              <a:cs typeface="Lucida Grande" charset="0"/>
            </a:endParaRPr>
          </a:p>
          <a:p>
            <a:pPr eaLnBrk="1" hangingPunct="1">
              <a:spcBef>
                <a:spcPct val="0"/>
              </a:spcBef>
              <a:buClrTx/>
              <a:buSzTx/>
              <a:buFontTx/>
              <a:buNone/>
            </a:pPr>
            <a:r>
              <a:rPr lang="en-US" altLang="en-US" sz="2400" dirty="0">
                <a:solidFill>
                  <a:srgbClr val="9E2217"/>
                </a:solidFill>
                <a:latin typeface="Arial Bold" charset="0"/>
                <a:cs typeface="Arial Bold" charset="0"/>
                <a:sym typeface="Arial Bold" charset="0"/>
              </a:rPr>
              <a:t>Focus on Evidence</a:t>
            </a:r>
            <a:r>
              <a:rPr lang="en-US" altLang="en-US" sz="2400" dirty="0"/>
              <a:t/>
            </a:r>
            <a:br>
              <a:rPr lang="en-US" altLang="en-US" sz="2400" dirty="0"/>
            </a:br>
            <a:r>
              <a:rPr lang="en-US" altLang="en-US" sz="2400" dirty="0"/>
              <a:t>Analyze and synthesize print and digital sources to support and evaluate claims with evidence.</a:t>
            </a:r>
          </a:p>
          <a:p>
            <a:pPr eaLnBrk="1" hangingPunct="1">
              <a:spcBef>
                <a:spcPct val="0"/>
              </a:spcBef>
              <a:buClrTx/>
              <a:buSzTx/>
              <a:buFontTx/>
              <a:buNone/>
            </a:pPr>
            <a:endParaRPr lang="en-US" altLang="en-US" sz="1800" dirty="0">
              <a:latin typeface="Lucida Grande" charset="0"/>
              <a:ea typeface="Lucida Grande" charset="0"/>
              <a:cs typeface="Lucida Grande" charset="0"/>
              <a:sym typeface="Lucida Grande" charset="0"/>
            </a:endParaRPr>
          </a:p>
          <a:p>
            <a:pPr eaLnBrk="1" hangingPunct="1">
              <a:spcBef>
                <a:spcPct val="0"/>
              </a:spcBef>
              <a:buClrTx/>
              <a:buSzTx/>
              <a:buFontTx/>
              <a:buNone/>
            </a:pPr>
            <a:r>
              <a:rPr lang="en-US" altLang="en-US" sz="2400" dirty="0">
                <a:solidFill>
                  <a:srgbClr val="9E2217"/>
                </a:solidFill>
                <a:latin typeface="Arial Bold" charset="0"/>
                <a:cs typeface="Arial Bold" charset="0"/>
                <a:sym typeface="Arial Bold" charset="0"/>
              </a:rPr>
              <a:t>Audience and Context</a:t>
            </a:r>
            <a:r>
              <a:rPr lang="en-US" altLang="en-US" sz="2400" dirty="0"/>
              <a:t/>
            </a:r>
            <a:br>
              <a:rPr lang="en-US" altLang="en-US" sz="2400" dirty="0"/>
            </a:br>
            <a:r>
              <a:rPr lang="en-US" altLang="en-US" sz="2400" dirty="0"/>
              <a:t>Consider task, purpose, and audience when selecting words and evidence.</a:t>
            </a:r>
          </a:p>
        </p:txBody>
      </p:sp>
      <p:sp>
        <p:nvSpPr>
          <p:cNvPr id="32774" name="Rectangle 5"/>
          <p:cNvSpPr>
            <a:spLocks/>
          </p:cNvSpPr>
          <p:nvPr/>
        </p:nvSpPr>
        <p:spPr bwMode="auto">
          <a:xfrm>
            <a:off x="152400" y="6342063"/>
            <a:ext cx="546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nchor="ctr"/>
          <a:lstStyle>
            <a:lvl1pPr marL="39688">
              <a:spcBef>
                <a:spcPts val="700"/>
              </a:spcBef>
              <a:buClr>
                <a:srgbClr val="9E2217"/>
              </a:buClr>
              <a:buSzPct val="129000"/>
              <a:buFont typeface="Arial" charset="0"/>
              <a:buChar char="•"/>
              <a:defRPr sz="3200">
                <a:solidFill>
                  <a:schemeClr val="tx1"/>
                </a:solidFill>
                <a:latin typeface="Arial" charset="0"/>
                <a:ea typeface="ヒラギノ角ゴ ProN W3" charset="0"/>
                <a:cs typeface="ヒラギノ角ゴ ProN W3" charset="0"/>
                <a:sym typeface="Arial" charset="0"/>
              </a:defRPr>
            </a:lvl1pPr>
            <a:lvl2pPr marL="731838" indent="-285750">
              <a:spcBef>
                <a:spcPts val="600"/>
              </a:spcBef>
              <a:buClr>
                <a:srgbClr val="000000"/>
              </a:buClr>
              <a:buSzPct val="100000"/>
              <a:buFont typeface="Arial" charset="0"/>
              <a:buChar char="–"/>
              <a:defRPr sz="2800">
                <a:solidFill>
                  <a:schemeClr val="tx1"/>
                </a:solidFill>
                <a:latin typeface="Arial" charset="0"/>
                <a:ea typeface="ヒラギノ角ゴ ProN W3" charset="0"/>
                <a:cs typeface="ヒラギノ角ゴ ProN W3" charset="0"/>
                <a:sym typeface="Arial" charset="0"/>
              </a:defRPr>
            </a:lvl2pPr>
            <a:lvl3pPr marL="1131888" indent="-228600">
              <a:spcBef>
                <a:spcPts val="600"/>
              </a:spcBef>
              <a:buClr>
                <a:srgbClr val="000000"/>
              </a:buClr>
              <a:buSzPct val="100000"/>
              <a:buFont typeface="Arial" charset="0"/>
              <a:buChar char="•"/>
              <a:defRPr sz="2400">
                <a:solidFill>
                  <a:schemeClr val="tx1"/>
                </a:solidFill>
                <a:latin typeface="Arial" charset="0"/>
                <a:ea typeface="ヒラギノ角ゴ ProN W3" charset="0"/>
                <a:cs typeface="ヒラギノ角ゴ ProN W3" charset="0"/>
                <a:sym typeface="Arial" charset="0"/>
              </a:defRPr>
            </a:lvl3pPr>
            <a:lvl4pPr marL="15890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4pPr>
            <a:lvl5pPr marL="2046288" indent="-228600">
              <a:spcBef>
                <a:spcPts val="500"/>
              </a:spcBef>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5pPr>
            <a:lvl6pPr marL="25034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6pPr>
            <a:lvl7pPr marL="29606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7pPr>
            <a:lvl8pPr marL="34178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8pPr>
            <a:lvl9pPr marL="3875088" indent="-228600" eaLnBrk="0" fontAlgn="base" hangingPunct="0">
              <a:spcBef>
                <a:spcPts val="500"/>
              </a:spcBef>
              <a:spcAft>
                <a:spcPct val="0"/>
              </a:spcAft>
              <a:buClr>
                <a:srgbClr val="000000"/>
              </a:buClr>
              <a:buSzPct val="100000"/>
              <a:buFont typeface="Arial" charset="0"/>
              <a:buChar char="»"/>
              <a:defRPr sz="2000">
                <a:solidFill>
                  <a:schemeClr val="tx1"/>
                </a:solidFill>
                <a:latin typeface="Arial" charset="0"/>
                <a:ea typeface="ヒラギノ角ゴ ProN W3" charset="0"/>
                <a:cs typeface="ヒラギノ角ゴ ProN W3" charset="0"/>
                <a:sym typeface="Arial" charset="0"/>
              </a:defRPr>
            </a:lvl9pPr>
          </a:lstStyle>
          <a:p>
            <a:pPr algn="r" eaLnBrk="1" hangingPunct="1">
              <a:spcBef>
                <a:spcPct val="0"/>
              </a:spcBef>
              <a:buClrTx/>
              <a:buSzTx/>
              <a:buFontTx/>
              <a:buNone/>
            </a:pPr>
            <a:r>
              <a:rPr lang="en-US" altLang="en-US" sz="1400">
                <a:solidFill>
                  <a:srgbClr val="9E2217"/>
                </a:solidFill>
                <a:cs typeface="Arial" charset="0"/>
              </a:rPr>
              <a:t>28</a:t>
            </a:r>
          </a:p>
        </p:txBody>
      </p:sp>
    </p:spTree>
    <p:extLst>
      <p:ext uri="{BB962C8B-B14F-4D97-AF65-F5344CB8AC3E}">
        <p14:creationId xmlns:p14="http://schemas.microsoft.com/office/powerpoint/2010/main" val="3336634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194384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1943840" fill="hold" grpId="0" nodeType="clickEffect">
                                  <p:stCondLst>
                                    <p:cond delay="0"/>
                                  </p:stCondLst>
                                  <p:childTnLst>
                                    <p:set>
                                      <p:cBhvr>
                                        <p:cTn id="10"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entr" presetSubtype="1943840" fill="hold" grpId="0" nodeType="clickEffect">
                                  <p:stCondLst>
                                    <p:cond delay="0"/>
                                  </p:stCondLst>
                                  <p:childTnLst>
                                    <p:set>
                                      <p:cBhvr>
                                        <p:cTn id="14"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4031</Words>
  <Application>Microsoft Macintosh PowerPoint</Application>
  <PresentationFormat>On-screen Show (4:3)</PresentationFormat>
  <Paragraphs>334</Paragraphs>
  <Slides>17</Slides>
  <Notes>14</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Persuasion vs. Argument</vt:lpstr>
      <vt:lpstr>Defining Argument Writing</vt:lpstr>
      <vt:lpstr>Defining Argument Writing</vt:lpstr>
      <vt:lpstr>Key Writing Anchor Standards</vt:lpstr>
      <vt:lpstr>Deconstruct the Standard</vt:lpstr>
      <vt:lpstr>PowerPoint Presentation</vt:lpstr>
      <vt:lpstr>PowerPoint Presentation</vt:lpstr>
      <vt:lpstr>Why Evidence-Based  Writing Matters</vt:lpstr>
      <vt:lpstr>Elements of Argument</vt:lpstr>
      <vt:lpstr>Elements of Argument</vt:lpstr>
      <vt:lpstr>Types of Claims</vt:lpstr>
      <vt:lpstr>Types of Claims</vt:lpstr>
      <vt:lpstr>Making a Valid Claim</vt:lpstr>
      <vt:lpstr>Understanding Counterclaims</vt:lpstr>
      <vt:lpstr>Using Academic Language</vt:lpstr>
      <vt:lpstr>  Recognizing Fact and Opinion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Barbara Danska</cp:lastModifiedBy>
  <cp:revision>11</cp:revision>
  <dcterms:created xsi:type="dcterms:W3CDTF">2014-01-22T02:58:51Z</dcterms:created>
  <dcterms:modified xsi:type="dcterms:W3CDTF">2014-02-02T23:49:24Z</dcterms:modified>
</cp:coreProperties>
</file>