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347230-357B-654F-AD06-D43814B29DF4}" type="datetimeFigureOut">
              <a:rPr lang="en-US" smtClean="0"/>
              <a:t>11/12/13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8D9DC86-4303-F24A-8E4B-040F2DAAB9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imeo.com/5400771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Ua0D9uE25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958874"/>
            <a:ext cx="6498158" cy="1724867"/>
          </a:xfrm>
        </p:spPr>
        <p:txBody>
          <a:bodyPr/>
          <a:lstStyle/>
          <a:p>
            <a:r>
              <a:rPr lang="en-US" dirty="0" smtClean="0"/>
              <a:t>Reading Comprehension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0" y="4151710"/>
            <a:ext cx="6498159" cy="2510936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Parents </a:t>
            </a:r>
            <a:r>
              <a:rPr lang="en-US" sz="2400" dirty="0"/>
              <a:t>and teachers need to explicitly teach reading comprehension skills while at the same time encouraging young readers to keep practicing and honing their skills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54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Language Arts</a:t>
            </a:r>
            <a:br>
              <a:rPr lang="en-US" dirty="0" smtClean="0"/>
            </a:br>
            <a:r>
              <a:rPr lang="en-US" dirty="0" smtClean="0"/>
              <a:t>RL3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Kindergarten</a:t>
            </a:r>
          </a:p>
          <a:p>
            <a:pPr lvl="1"/>
            <a:r>
              <a:rPr lang="en-US" dirty="0"/>
              <a:t>With prompting and support, identify characters, settings, and major events in a story.</a:t>
            </a:r>
            <a:endParaRPr lang="en-US" dirty="0" smtClean="0"/>
          </a:p>
          <a:p>
            <a:r>
              <a:rPr lang="en-US" dirty="0" smtClean="0"/>
              <a:t>First Grade</a:t>
            </a:r>
          </a:p>
          <a:p>
            <a:pPr lvl="1"/>
            <a:r>
              <a:rPr lang="en-US" dirty="0"/>
              <a:t>Describe characters, settings, and major events in a story, using key details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Second Grade</a:t>
            </a:r>
          </a:p>
          <a:p>
            <a:pPr lvl="1"/>
            <a:r>
              <a:rPr lang="en-US" dirty="0"/>
              <a:t>Describe how characters in a story respond to major events and challenges.</a:t>
            </a:r>
          </a:p>
        </p:txBody>
      </p:sp>
    </p:spTree>
    <p:extLst>
      <p:ext uri="{BB962C8B-B14F-4D97-AF65-F5344CB8AC3E}">
        <p14:creationId xmlns:p14="http://schemas.microsoft.com/office/powerpoint/2010/main" val="324733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Language Arts</a:t>
            </a:r>
            <a:br>
              <a:rPr lang="en-US" dirty="0"/>
            </a:br>
            <a:r>
              <a:rPr lang="en-US" dirty="0" smtClean="0"/>
              <a:t>RL3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Grade</a:t>
            </a:r>
          </a:p>
          <a:p>
            <a:pPr lvl="1"/>
            <a:r>
              <a:rPr lang="en-US" dirty="0"/>
              <a:t>Describe characters in a story (e.g., their traits, motivations, or feelings) and explain how their actions contribute to the sequence of events</a:t>
            </a:r>
            <a:endParaRPr lang="en-US" dirty="0" smtClean="0"/>
          </a:p>
          <a:p>
            <a:r>
              <a:rPr lang="en-US" dirty="0" smtClean="0"/>
              <a:t>Fourth Grade</a:t>
            </a:r>
          </a:p>
          <a:p>
            <a:pPr lvl="1"/>
            <a:r>
              <a:rPr lang="en-US" dirty="0"/>
              <a:t>Describe in depth a character, setting, or event in a story or drama, drawing on specific details in the text (e.g., a character’s thoughts, words, or actions).</a:t>
            </a:r>
          </a:p>
        </p:txBody>
      </p:sp>
    </p:spTree>
    <p:extLst>
      <p:ext uri="{BB962C8B-B14F-4D97-AF65-F5344CB8AC3E}">
        <p14:creationId xmlns:p14="http://schemas.microsoft.com/office/powerpoint/2010/main" val="236245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Language Arts</a:t>
            </a:r>
            <a:br>
              <a:rPr lang="en-US" dirty="0"/>
            </a:br>
            <a:r>
              <a:rPr lang="en-US" dirty="0" smtClean="0"/>
              <a:t>RL3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Fifth Grade</a:t>
            </a:r>
          </a:p>
          <a:p>
            <a:pPr lvl="1"/>
            <a:r>
              <a:rPr lang="en-US" dirty="0"/>
              <a:t>Compare and contrast two or more characters, settings, or events in a story or drama, drawing on specific details in the text (e.g., how characters interact)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Sixth Grade</a:t>
            </a:r>
          </a:p>
          <a:p>
            <a:pPr lvl="1"/>
            <a:r>
              <a:rPr lang="en-US" dirty="0"/>
              <a:t>Describe how a particular story’s or drama’s plot unfolds in a series of episodes as well as how the characters respond or change as the plot moves toward a resolution.</a:t>
            </a:r>
          </a:p>
        </p:txBody>
      </p:sp>
    </p:spTree>
    <p:extLst>
      <p:ext uri="{BB962C8B-B14F-4D97-AF65-F5344CB8AC3E}">
        <p14:creationId xmlns:p14="http://schemas.microsoft.com/office/powerpoint/2010/main" val="2318152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Language Arts</a:t>
            </a:r>
            <a:br>
              <a:rPr lang="en-US" dirty="0" smtClean="0"/>
            </a:br>
            <a:r>
              <a:rPr lang="en-US" dirty="0" smtClean="0"/>
              <a:t>RI3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Kindergarten</a:t>
            </a:r>
          </a:p>
          <a:p>
            <a:pPr lvl="1"/>
            <a:r>
              <a:rPr lang="en-US" dirty="0"/>
              <a:t>With prompting and support, describe the connection between two individuals, events, ideas, or pieces of information in a 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 Grade</a:t>
            </a:r>
          </a:p>
          <a:p>
            <a:pPr lvl="1"/>
            <a:r>
              <a:rPr lang="en-US" dirty="0"/>
              <a:t>Describe the connection between two individuals, events, ideas, or pieces of information in a 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Second Grade</a:t>
            </a:r>
          </a:p>
          <a:p>
            <a:pPr lvl="1"/>
            <a:r>
              <a:rPr lang="en-US" dirty="0"/>
              <a:t>Describe the connection between a series of historical events, scientific ideas or concepts, or steps in technical procedures in a text.</a:t>
            </a:r>
          </a:p>
        </p:txBody>
      </p:sp>
    </p:spTree>
    <p:extLst>
      <p:ext uri="{BB962C8B-B14F-4D97-AF65-F5344CB8AC3E}">
        <p14:creationId xmlns:p14="http://schemas.microsoft.com/office/powerpoint/2010/main" val="4019552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Language Arts</a:t>
            </a:r>
            <a:br>
              <a:rPr lang="en-US" dirty="0"/>
            </a:br>
            <a:r>
              <a:rPr lang="en-US" dirty="0" smtClean="0"/>
              <a:t>RI3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Grade</a:t>
            </a:r>
          </a:p>
          <a:p>
            <a:pPr lvl="1"/>
            <a:r>
              <a:rPr lang="en-US" dirty="0"/>
              <a:t>Describe the relationship between a series of historical events, scientific ideas or concepts, or steps in technical procedures in a text, using language that pertains to time, sequence, and cause/effect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Fourth Grade</a:t>
            </a:r>
          </a:p>
          <a:p>
            <a:pPr lvl="1"/>
            <a:r>
              <a:rPr lang="en-US" dirty="0"/>
              <a:t>Explain events, procedures, ideas, or concepts in a historical, scientific, or technical text, including what happened and why, based on specific information in the text.</a:t>
            </a:r>
          </a:p>
        </p:txBody>
      </p:sp>
    </p:spTree>
    <p:extLst>
      <p:ext uri="{BB962C8B-B14F-4D97-AF65-F5344CB8AC3E}">
        <p14:creationId xmlns:p14="http://schemas.microsoft.com/office/powerpoint/2010/main" val="118284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Language Arts</a:t>
            </a:r>
            <a:br>
              <a:rPr lang="en-US" dirty="0"/>
            </a:br>
            <a:r>
              <a:rPr lang="en-US" dirty="0" smtClean="0"/>
              <a:t>RI3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Fifth Grade</a:t>
            </a:r>
          </a:p>
          <a:p>
            <a:pPr lvl="1"/>
            <a:r>
              <a:rPr lang="en-US" dirty="0"/>
              <a:t>Explain the relationships or interactions between two or more individuals, events, ideas, or concepts in a historical, scientific, or technical text based on specific information in the 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Sixth Grade</a:t>
            </a:r>
          </a:p>
          <a:p>
            <a:pPr lvl="1"/>
            <a:r>
              <a:rPr lang="en-US"/>
              <a:t>Analyze in detail how a key individual, event, or idea is introduced, illustrated, and elaborated in a text (e.g., through examples or anecdotes).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3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Varied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Reading comprehension must be explicitly taught</a:t>
            </a:r>
          </a:p>
          <a:p>
            <a:r>
              <a:rPr lang="en-US" dirty="0" smtClean="0"/>
              <a:t>They need a variety of texts</a:t>
            </a:r>
          </a:p>
          <a:p>
            <a:r>
              <a:rPr lang="en-US" dirty="0" smtClean="0"/>
              <a:t>Teachers work</a:t>
            </a:r>
          </a:p>
          <a:p>
            <a:pPr lvl="1"/>
            <a:r>
              <a:rPr lang="en-US" dirty="0" smtClean="0"/>
              <a:t>Whole class</a:t>
            </a:r>
          </a:p>
          <a:p>
            <a:pPr lvl="1"/>
            <a:r>
              <a:rPr lang="en-US" dirty="0" smtClean="0"/>
              <a:t>Small group</a:t>
            </a:r>
          </a:p>
          <a:p>
            <a:pPr lvl="1"/>
            <a:r>
              <a:rPr lang="en-US" dirty="0" smtClean="0"/>
              <a:t>One to One</a:t>
            </a:r>
            <a:endParaRPr lang="en-US" dirty="0"/>
          </a:p>
          <a:p>
            <a:r>
              <a:rPr lang="en-US" dirty="0" smtClean="0"/>
              <a:t>Parents Model at home</a:t>
            </a:r>
          </a:p>
          <a:p>
            <a:pPr lvl="1"/>
            <a:r>
              <a:rPr lang="en-US" dirty="0" smtClean="0"/>
              <a:t>Real Life: Newspapers, Internet, books for pleasure</a:t>
            </a:r>
          </a:p>
          <a:p>
            <a:pPr lvl="1"/>
            <a:r>
              <a:rPr lang="en-US" dirty="0" smtClean="0"/>
              <a:t>Reading with their children</a:t>
            </a:r>
          </a:p>
          <a:p>
            <a:pPr lvl="1"/>
            <a:r>
              <a:rPr lang="en-US" dirty="0" smtClean="0"/>
              <a:t>Reading to their children</a:t>
            </a:r>
          </a:p>
        </p:txBody>
      </p:sp>
    </p:spTree>
    <p:extLst>
      <p:ext uri="{BB962C8B-B14F-4D97-AF65-F5344CB8AC3E}">
        <p14:creationId xmlns:p14="http://schemas.microsoft.com/office/powerpoint/2010/main" val="395780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Questioning</a:t>
            </a:r>
          </a:p>
          <a:p>
            <a:pPr lvl="1"/>
            <a:r>
              <a:rPr lang="en-US" dirty="0" smtClean="0"/>
              <a:t>Before reading – making predictions and activate prior knowledge.  </a:t>
            </a:r>
          </a:p>
          <a:p>
            <a:pPr lvl="1"/>
            <a:r>
              <a:rPr lang="en-US" dirty="0" smtClean="0"/>
              <a:t>During reading – ask questions to check for understanding or misunderstandings (Who, What, Where, When, How, Why) </a:t>
            </a:r>
          </a:p>
          <a:p>
            <a:pPr lvl="2"/>
            <a:r>
              <a:rPr lang="en-US" dirty="0" smtClean="0"/>
              <a:t>Ask questions to guide students to make inferences.  </a:t>
            </a:r>
          </a:p>
          <a:p>
            <a:pPr lvl="2"/>
            <a:r>
              <a:rPr lang="en-US" dirty="0" smtClean="0"/>
              <a:t>Ask questions to guide students in analyzing text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Have students give proof by citing evidence in text</a:t>
            </a:r>
          </a:p>
        </p:txBody>
      </p:sp>
    </p:spTree>
    <p:extLst>
      <p:ext uri="{BB962C8B-B14F-4D97-AF65-F5344CB8AC3E}">
        <p14:creationId xmlns:p14="http://schemas.microsoft.com/office/powerpoint/2010/main" val="33016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instruction by teachers</a:t>
            </a:r>
          </a:p>
          <a:p>
            <a:r>
              <a:rPr lang="en-US" dirty="0" smtClean="0"/>
              <a:t>Informal instruction by parents</a:t>
            </a:r>
          </a:p>
          <a:p>
            <a:pPr lvl="1"/>
            <a:r>
              <a:rPr lang="en-US" dirty="0" smtClean="0"/>
              <a:t>Instruction on words before they read or as they read</a:t>
            </a:r>
          </a:p>
          <a:p>
            <a:pPr lvl="2"/>
            <a:r>
              <a:rPr lang="en-US" dirty="0" smtClean="0"/>
              <a:t>Helping them use context clues (words or pictures in text to determine the meaning)</a:t>
            </a:r>
          </a:p>
          <a:p>
            <a:pPr lvl="2"/>
            <a:r>
              <a:rPr lang="en-US" dirty="0" smtClean="0"/>
              <a:t>Teaching basic roots, prefixes and suffixes </a:t>
            </a:r>
          </a:p>
          <a:p>
            <a:pPr lvl="1"/>
            <a:r>
              <a:rPr lang="en-US" dirty="0" smtClean="0"/>
              <a:t>Exposure to words and their meanings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Young readers must learn to monitor their comprehension.  </a:t>
            </a:r>
          </a:p>
          <a:p>
            <a:pPr lvl="1"/>
            <a:r>
              <a:rPr lang="en-US" dirty="0" smtClean="0"/>
              <a:t>They must learn to “check in” with themselves for understanding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Adults help children to develop strategies</a:t>
            </a:r>
          </a:p>
          <a:p>
            <a:pPr lvl="2"/>
            <a:r>
              <a:rPr lang="en-US" dirty="0" smtClean="0"/>
              <a:t>Activate prior knowledge</a:t>
            </a:r>
          </a:p>
          <a:p>
            <a:pPr lvl="2"/>
            <a:r>
              <a:rPr lang="en-US" dirty="0" smtClean="0"/>
              <a:t>Read and reread</a:t>
            </a:r>
          </a:p>
          <a:p>
            <a:pPr lvl="2"/>
            <a:r>
              <a:rPr lang="en-US" dirty="0" smtClean="0"/>
              <a:t>Ask themselves questions while reading</a:t>
            </a:r>
          </a:p>
          <a:p>
            <a:pPr lvl="2"/>
            <a:r>
              <a:rPr lang="en-US" dirty="0" smtClean="0"/>
              <a:t>Stop and jot</a:t>
            </a:r>
          </a:p>
          <a:p>
            <a:pPr lvl="2"/>
            <a:r>
              <a:rPr lang="en-US" dirty="0" smtClean="0"/>
              <a:t>Use text structure for meaning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7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Young readers </a:t>
            </a:r>
            <a:r>
              <a:rPr lang="en-US" dirty="0" smtClean="0"/>
              <a:t>must develop the ability to summarize what they have read.  </a:t>
            </a:r>
          </a:p>
          <a:p>
            <a:r>
              <a:rPr lang="en-US" dirty="0" smtClean="0"/>
              <a:t>They need to be able to state in order key events, ideas, details, and explain the big idea of what they </a:t>
            </a:r>
            <a:r>
              <a:rPr lang="en-US" smtClean="0"/>
              <a:t>are reading.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http://Vimeo.com/54007714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7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and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readers must learn to focus their attention.</a:t>
            </a:r>
          </a:p>
          <a:p>
            <a:r>
              <a:rPr lang="en-US" dirty="0" smtClean="0"/>
              <a:t>They must become fluent readers before they can attend to comprehension. </a:t>
            </a:r>
          </a:p>
          <a:p>
            <a:r>
              <a:rPr lang="en-US" dirty="0" smtClean="0"/>
              <a:t>Too much time spent on decoding distracts from their ability to pay attention to comprehension.</a:t>
            </a:r>
            <a:endParaRPr lang="en-US" dirty="0"/>
          </a:p>
          <a:p>
            <a:r>
              <a:rPr lang="en-US" dirty="0" smtClean="0"/>
              <a:t>Students will need to stop periodically and summarize what they have read. </a:t>
            </a:r>
          </a:p>
        </p:txBody>
      </p:sp>
    </p:spTree>
    <p:extLst>
      <p:ext uri="{BB962C8B-B14F-4D97-AF65-F5344CB8AC3E}">
        <p14:creationId xmlns:p14="http://schemas.microsoft.com/office/powerpoint/2010/main" val="158580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Encouragement for all their reading</a:t>
            </a:r>
          </a:p>
          <a:p>
            <a:r>
              <a:rPr lang="en-US" dirty="0" smtClean="0"/>
              <a:t>Demonstrate an enthusiasm for reading</a:t>
            </a:r>
          </a:p>
          <a:p>
            <a:pPr lvl="1"/>
            <a:r>
              <a:rPr lang="en-US" dirty="0" smtClean="0"/>
              <a:t>Show excitement for your own reading and theirs</a:t>
            </a:r>
          </a:p>
          <a:p>
            <a:r>
              <a:rPr lang="en-US" dirty="0" smtClean="0"/>
              <a:t>Help choosing books that are at a child’s interest</a:t>
            </a:r>
          </a:p>
          <a:p>
            <a:pPr lvl="1"/>
            <a:r>
              <a:rPr lang="en-US" dirty="0" smtClean="0"/>
              <a:t>Choosing books that are “doable” for students</a:t>
            </a:r>
          </a:p>
          <a:p>
            <a:pPr lvl="2"/>
            <a:r>
              <a:rPr lang="en-US" dirty="0" smtClean="0"/>
              <a:t>Books should be at their level or just above their independent level if you are helping them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3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Help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YouTube video  - </a:t>
            </a:r>
          </a:p>
          <a:p>
            <a:pPr lvl="1"/>
            <a:r>
              <a:rPr lang="en-US" dirty="0" smtClean="0"/>
              <a:t>Making sense of Informational Text</a:t>
            </a:r>
          </a:p>
          <a:p>
            <a:r>
              <a:rPr lang="en-US" u="sng" dirty="0">
                <a:hlinkClick r:id="rId2"/>
              </a:rPr>
              <a:t>http://www.youtube.com/watch?v=</a:t>
            </a:r>
            <a:r>
              <a:rPr lang="en-US" u="sng" dirty="0" smtClean="0">
                <a:hlinkClick r:id="rId2"/>
              </a:rPr>
              <a:t>Ua0D9uE25ns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97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209</TotalTime>
  <Words>835</Words>
  <Application>Microsoft Macintosh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Reading Comprehension</vt:lpstr>
      <vt:lpstr>Explicit Varied Teaching</vt:lpstr>
      <vt:lpstr>Comprehension Strategies</vt:lpstr>
      <vt:lpstr>Vocabulary Instruction</vt:lpstr>
      <vt:lpstr>Monitoring</vt:lpstr>
      <vt:lpstr>Summarizing</vt:lpstr>
      <vt:lpstr>Focus and Attention</vt:lpstr>
      <vt:lpstr>Motivation</vt:lpstr>
      <vt:lpstr>Strategies to Help Comprehension</vt:lpstr>
      <vt:lpstr>English Language Arts RL3</vt:lpstr>
      <vt:lpstr>English Language Arts RL3</vt:lpstr>
      <vt:lpstr>English Language Arts RL3</vt:lpstr>
      <vt:lpstr>English Language Arts RI3 </vt:lpstr>
      <vt:lpstr>English Language Arts RI3</vt:lpstr>
      <vt:lpstr>English Language Arts RI3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Comprehension</dc:title>
  <dc:creator>Barbara Danska</dc:creator>
  <cp:lastModifiedBy>Barbara Danska</cp:lastModifiedBy>
  <cp:revision>17</cp:revision>
  <dcterms:created xsi:type="dcterms:W3CDTF">2013-11-10T03:43:18Z</dcterms:created>
  <dcterms:modified xsi:type="dcterms:W3CDTF">2013-11-13T00:17:49Z</dcterms:modified>
</cp:coreProperties>
</file>