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67" r:id="rId5"/>
    <p:sldId id="259" r:id="rId6"/>
    <p:sldId id="272" r:id="rId7"/>
    <p:sldId id="273" r:id="rId8"/>
    <p:sldId id="260" r:id="rId9"/>
    <p:sldId id="261" r:id="rId10"/>
    <p:sldId id="263" r:id="rId11"/>
    <p:sldId id="262" r:id="rId12"/>
    <p:sldId id="271" r:id="rId13"/>
    <p:sldId id="264" r:id="rId14"/>
    <p:sldId id="265" r:id="rId15"/>
    <p:sldId id="266" r:id="rId16"/>
    <p:sldId id="270"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576"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AAAD90-BCA3-7A4C-9553-58D6E6FD4467}" type="datetimeFigureOut">
              <a:rPr lang="en-US" smtClean="0"/>
              <a:t>2/22/14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773456-9EA8-E94A-802D-13C2E1076019}" type="slidenum">
              <a:rPr lang="en-US" smtClean="0"/>
              <a:t>‹#›</a:t>
            </a:fld>
            <a:endParaRPr lang="en-US"/>
          </a:p>
        </p:txBody>
      </p:sp>
    </p:spTree>
    <p:extLst>
      <p:ext uri="{BB962C8B-B14F-4D97-AF65-F5344CB8AC3E}">
        <p14:creationId xmlns:p14="http://schemas.microsoft.com/office/powerpoint/2010/main" val="9661953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Fooling the the AEG system takes a good writer – sentence structure, length, sentence variation, transitions,</a:t>
            </a:r>
            <a:r>
              <a:rPr lang="en-US" baseline="0" dirty="0" smtClean="0"/>
              <a:t> word choice (syllables).  A poor writer is identified.</a:t>
            </a:r>
            <a:endParaRPr lang="en-US" dirty="0"/>
          </a:p>
        </p:txBody>
      </p:sp>
      <p:sp>
        <p:nvSpPr>
          <p:cNvPr id="4" name="Slide Number Placeholder 3"/>
          <p:cNvSpPr>
            <a:spLocks noGrp="1"/>
          </p:cNvSpPr>
          <p:nvPr>
            <p:ph type="sldNum" sz="quarter" idx="10"/>
          </p:nvPr>
        </p:nvSpPr>
        <p:spPr/>
        <p:txBody>
          <a:bodyPr/>
          <a:lstStyle/>
          <a:p>
            <a:fld id="{1D773456-9EA8-E94A-802D-13C2E1076019}" type="slidenum">
              <a:rPr lang="en-US" smtClean="0"/>
              <a:t>7</a:t>
            </a:fld>
            <a:endParaRPr lang="en-US"/>
          </a:p>
        </p:txBody>
      </p:sp>
    </p:spTree>
    <p:extLst>
      <p:ext uri="{BB962C8B-B14F-4D97-AF65-F5344CB8AC3E}">
        <p14:creationId xmlns:p14="http://schemas.microsoft.com/office/powerpoint/2010/main" val="1962447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73456-9EA8-E94A-802D-13C2E1076019}" type="slidenum">
              <a:rPr lang="en-US" smtClean="0"/>
              <a:t>8</a:t>
            </a:fld>
            <a:endParaRPr lang="en-US"/>
          </a:p>
        </p:txBody>
      </p:sp>
    </p:spTree>
    <p:extLst>
      <p:ext uri="{BB962C8B-B14F-4D97-AF65-F5344CB8AC3E}">
        <p14:creationId xmlns:p14="http://schemas.microsoft.com/office/powerpoint/2010/main" val="174148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2/22/14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2/22/14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2/22/14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2/22/14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2/22/14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2/22/14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eachingchannel.org/videos/multiplication-division-in-the-cor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vimeo.com/64177962" TargetMode="External"/><Relationship Id="rId3"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5s0rRk9sER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322922" y="1600344"/>
            <a:ext cx="6498158" cy="1704715"/>
          </a:xfrm>
        </p:spPr>
        <p:txBody>
          <a:bodyPr>
            <a:normAutofit/>
          </a:bodyPr>
          <a:lstStyle/>
          <a:p>
            <a:r>
              <a:rPr lang="en-US" sz="4800" dirty="0" smtClean="0"/>
              <a:t>Common Core State Standards Initiative</a:t>
            </a:r>
            <a:endParaRPr lang="en-US" sz="4800" dirty="0"/>
          </a:p>
        </p:txBody>
      </p:sp>
      <p:sp>
        <p:nvSpPr>
          <p:cNvPr id="5" name="Subtitle 2"/>
          <p:cNvSpPr>
            <a:spLocks noGrp="1"/>
          </p:cNvSpPr>
          <p:nvPr>
            <p:ph type="subTitle" idx="1"/>
          </p:nvPr>
        </p:nvSpPr>
        <p:spPr>
          <a:xfrm>
            <a:off x="1322922" y="3305059"/>
            <a:ext cx="6498159" cy="916641"/>
          </a:xfrm>
        </p:spPr>
        <p:txBody>
          <a:bodyPr>
            <a:noAutofit/>
          </a:bodyPr>
          <a:lstStyle/>
          <a:p>
            <a:r>
              <a:rPr lang="en-US" sz="2400" dirty="0">
                <a:ea typeface="ＭＳ Ｐゴシック" pitchFamily="34" charset="-128"/>
              </a:rPr>
              <a:t/>
            </a:r>
            <a:br>
              <a:rPr lang="en-US" sz="2400" dirty="0">
                <a:ea typeface="ＭＳ Ｐゴシック" pitchFamily="34" charset="-128"/>
              </a:rPr>
            </a:br>
            <a:r>
              <a:rPr lang="en-US" sz="2400" i="1" dirty="0">
                <a:ea typeface="ＭＳ Ｐゴシック" pitchFamily="34" charset="-128"/>
              </a:rPr>
              <a:t>A Fundamental Shift Toward College and Career Readiness </a:t>
            </a:r>
            <a:r>
              <a:rPr lang="en-US" sz="2400" i="1" dirty="0" smtClean="0">
                <a:ea typeface="ＭＳ Ｐゴシック" pitchFamily="34" charset="-128"/>
              </a:rPr>
              <a:t>in K-12 </a:t>
            </a:r>
            <a:r>
              <a:rPr lang="en-US" sz="2400" i="1" dirty="0">
                <a:ea typeface="ＭＳ Ｐゴシック" pitchFamily="34" charset="-128"/>
              </a:rPr>
              <a:t>Education</a:t>
            </a:r>
            <a:endParaRPr lang="en-US" sz="2400" dirty="0"/>
          </a:p>
        </p:txBody>
      </p:sp>
    </p:spTree>
    <p:extLst>
      <p:ext uri="{BB962C8B-B14F-4D97-AF65-F5344CB8AC3E}">
        <p14:creationId xmlns:p14="http://schemas.microsoft.com/office/powerpoint/2010/main" val="5313058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Pedagogical Shifts in ELA</a:t>
            </a:r>
            <a:endParaRPr lang="en-US" dirty="0"/>
          </a:p>
        </p:txBody>
      </p:sp>
      <p:sp>
        <p:nvSpPr>
          <p:cNvPr id="3" name="Content Placeholder 2"/>
          <p:cNvSpPr>
            <a:spLocks noGrp="1"/>
          </p:cNvSpPr>
          <p:nvPr>
            <p:ph idx="1"/>
          </p:nvPr>
        </p:nvSpPr>
        <p:spPr/>
        <p:txBody>
          <a:bodyPr>
            <a:normAutofit lnSpcReduction="10000"/>
          </a:bodyPr>
          <a:lstStyle/>
          <a:p>
            <a:r>
              <a:rPr lang="en-US" dirty="0" smtClean="0"/>
              <a:t>Shift 4- Text-based Answers</a:t>
            </a:r>
          </a:p>
          <a:p>
            <a:pPr lvl="1"/>
            <a:r>
              <a:rPr lang="en-US" sz="2000" dirty="0"/>
              <a:t>Students engage in rich and rigorous evidence based conversations about text. </a:t>
            </a:r>
          </a:p>
          <a:p>
            <a:r>
              <a:rPr lang="en-US" dirty="0" smtClean="0"/>
              <a:t>Shift 5 – Writing from Sources</a:t>
            </a:r>
          </a:p>
          <a:p>
            <a:pPr lvl="1"/>
            <a:r>
              <a:rPr lang="en-US" sz="2000" dirty="0"/>
              <a:t>Writing emphasizes use of evidence from sources to inform or make an argument. </a:t>
            </a:r>
          </a:p>
          <a:p>
            <a:r>
              <a:rPr lang="en-US" dirty="0" smtClean="0"/>
              <a:t>Shift 3 – Academic Vocabulary</a:t>
            </a:r>
          </a:p>
          <a:p>
            <a:pPr lvl="1"/>
            <a:r>
              <a:rPr lang="en-US" sz="2000" dirty="0"/>
              <a:t>Students constantly build the transferable vocabulary they need to access grade level complex texts. This can be done effectively by spiraling like content in increasingly complex texts</a:t>
            </a:r>
            <a:r>
              <a:rPr lang="en-US" dirty="0"/>
              <a:t>. </a:t>
            </a:r>
          </a:p>
          <a:p>
            <a:pPr lvl="1"/>
            <a:endParaRPr lang="en-US" sz="2000" dirty="0"/>
          </a:p>
        </p:txBody>
      </p:sp>
    </p:spTree>
    <p:extLst>
      <p:ext uri="{BB962C8B-B14F-4D97-AF65-F5344CB8AC3E}">
        <p14:creationId xmlns:p14="http://schemas.microsoft.com/office/powerpoint/2010/main" val="13707229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for Students in ELA</a:t>
            </a:r>
            <a:endParaRPr lang="en-US" dirty="0"/>
          </a:p>
        </p:txBody>
      </p:sp>
      <p:sp>
        <p:nvSpPr>
          <p:cNvPr id="3" name="Content Placeholder 2"/>
          <p:cNvSpPr>
            <a:spLocks noGrp="1"/>
          </p:cNvSpPr>
          <p:nvPr>
            <p:ph idx="1"/>
          </p:nvPr>
        </p:nvSpPr>
        <p:spPr/>
        <p:txBody>
          <a:bodyPr/>
          <a:lstStyle/>
          <a:p>
            <a:r>
              <a:rPr lang="en-US" dirty="0"/>
              <a:t>Read as much non fiction as fiction. </a:t>
            </a:r>
            <a:endParaRPr lang="en-US" dirty="0" smtClean="0"/>
          </a:p>
          <a:p>
            <a:r>
              <a:rPr lang="en-US" dirty="0" smtClean="0"/>
              <a:t>Learn </a:t>
            </a:r>
            <a:r>
              <a:rPr lang="en-US" dirty="0"/>
              <a:t>about the world by reading. </a:t>
            </a:r>
            <a:endParaRPr lang="en-US" dirty="0" smtClean="0"/>
          </a:p>
          <a:p>
            <a:r>
              <a:rPr lang="en-US" dirty="0" smtClean="0"/>
              <a:t>Read </a:t>
            </a:r>
            <a:r>
              <a:rPr lang="en-US" dirty="0"/>
              <a:t>more challenging material closely.  </a:t>
            </a:r>
            <a:endParaRPr lang="en-US" dirty="0" smtClean="0"/>
          </a:p>
          <a:p>
            <a:r>
              <a:rPr lang="en-US" dirty="0"/>
              <a:t>D</a:t>
            </a:r>
            <a:r>
              <a:rPr lang="en-US" dirty="0" smtClean="0"/>
              <a:t>iscuss </a:t>
            </a:r>
            <a:r>
              <a:rPr lang="en-US" dirty="0"/>
              <a:t>reading using evidence. </a:t>
            </a:r>
            <a:endParaRPr lang="en-US" dirty="0" smtClean="0"/>
          </a:p>
          <a:p>
            <a:r>
              <a:rPr lang="en-US" dirty="0" smtClean="0"/>
              <a:t>Write </a:t>
            </a:r>
            <a:r>
              <a:rPr lang="en-US" dirty="0"/>
              <a:t>non-fiction using evidence. </a:t>
            </a:r>
            <a:endParaRPr lang="en-US" dirty="0" smtClean="0"/>
          </a:p>
          <a:p>
            <a:r>
              <a:rPr lang="en-US" dirty="0" smtClean="0"/>
              <a:t>Increase </a:t>
            </a:r>
            <a:r>
              <a:rPr lang="en-US" dirty="0"/>
              <a:t>academic vocabulary.</a:t>
            </a:r>
          </a:p>
        </p:txBody>
      </p:sp>
    </p:spTree>
    <p:extLst>
      <p:ext uri="{BB962C8B-B14F-4D97-AF65-F5344CB8AC3E}">
        <p14:creationId xmlns:p14="http://schemas.microsoft.com/office/powerpoint/2010/main" val="23392982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Depth of Knowledge </a:t>
            </a:r>
            <a:endParaRPr lang="en-US" dirty="0"/>
          </a:p>
        </p:txBody>
      </p:sp>
      <p:sp>
        <p:nvSpPr>
          <p:cNvPr id="3" name="Content Placeholder 2"/>
          <p:cNvSpPr>
            <a:spLocks noGrp="1"/>
          </p:cNvSpPr>
          <p:nvPr>
            <p:ph idx="1"/>
          </p:nvPr>
        </p:nvSpPr>
        <p:spPr>
          <a:xfrm>
            <a:off x="549275" y="1600200"/>
            <a:ext cx="8042276" cy="5257799"/>
          </a:xfrm>
        </p:spPr>
        <p:txBody>
          <a:bodyPr>
            <a:normAutofit lnSpcReduction="10000"/>
          </a:bodyPr>
          <a:lstStyle/>
          <a:p>
            <a:endParaRPr lang="pt-BR" dirty="0" smtClean="0"/>
          </a:p>
          <a:p>
            <a:pPr algn="ctr"/>
            <a:endParaRPr lang="pt-BR" dirty="0"/>
          </a:p>
          <a:p>
            <a:pPr algn="ctr"/>
            <a:endParaRPr lang="pt-BR" dirty="0" smtClean="0"/>
          </a:p>
          <a:p>
            <a:pPr algn="ctr"/>
            <a:endParaRPr lang="pt-BR" dirty="0"/>
          </a:p>
          <a:p>
            <a:pPr algn="ctr"/>
            <a:endParaRPr lang="pt-BR" dirty="0" smtClean="0"/>
          </a:p>
          <a:p>
            <a:pPr algn="ctr"/>
            <a:endParaRPr lang="pt-BR" dirty="0"/>
          </a:p>
          <a:p>
            <a:pPr algn="ctr"/>
            <a:endParaRPr lang="pt-BR" dirty="0" smtClean="0"/>
          </a:p>
          <a:p>
            <a:pPr algn="ctr"/>
            <a:endParaRPr lang="pt-BR" dirty="0" smtClean="0"/>
          </a:p>
          <a:p>
            <a:pPr algn="ctr"/>
            <a:r>
              <a:rPr lang="pt-BR" dirty="0" err="1" smtClean="0"/>
              <a:t>http</a:t>
            </a:r>
            <a:r>
              <a:rPr lang="pt-BR" dirty="0"/>
              <a:t>://</a:t>
            </a:r>
            <a:r>
              <a:rPr lang="pt-BR" dirty="0" err="1"/>
              <a:t>vimeo.com</a:t>
            </a:r>
            <a:r>
              <a:rPr lang="pt-BR" dirty="0"/>
              <a:t>/42788913</a:t>
            </a:r>
          </a:p>
          <a:p>
            <a:endParaRPr lang="en-US" dirty="0"/>
          </a:p>
        </p:txBody>
      </p:sp>
      <p:pic>
        <p:nvPicPr>
          <p:cNvPr id="5" name="Picture 4" descr="DOK Cha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4511" y="1444532"/>
            <a:ext cx="5341985" cy="4835082"/>
          </a:xfrm>
          <a:prstGeom prst="rect">
            <a:avLst/>
          </a:prstGeom>
        </p:spPr>
      </p:pic>
    </p:spTree>
    <p:extLst>
      <p:ext uri="{BB962C8B-B14F-4D97-AF65-F5344CB8AC3E}">
        <p14:creationId xmlns:p14="http://schemas.microsoft.com/office/powerpoint/2010/main" val="3548676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Pedagogical Shifts in Math</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Shift 1- Focus</a:t>
            </a:r>
          </a:p>
          <a:p>
            <a:pPr lvl="1"/>
            <a:r>
              <a:rPr lang="en-US" sz="2600" dirty="0"/>
              <a:t>Teachers significantly narrow and deepen the scope of how time and energy is spent in the math classroom. They do so in order to focus deeply </a:t>
            </a:r>
            <a:r>
              <a:rPr lang="en-US" sz="2400" dirty="0"/>
              <a:t>on only the concepts that are prioritized in the standards. </a:t>
            </a:r>
          </a:p>
          <a:p>
            <a:r>
              <a:rPr lang="en-US" sz="2800" dirty="0" smtClean="0"/>
              <a:t>Shift 2 – Coherence</a:t>
            </a:r>
          </a:p>
          <a:p>
            <a:pPr lvl="1"/>
            <a:r>
              <a:rPr lang="en-US" sz="2600" dirty="0"/>
              <a:t>Principals and teachers carefully connect the learning within and across grades so that students can build new understanding onto foundations built in previous years. </a:t>
            </a:r>
          </a:p>
          <a:p>
            <a:r>
              <a:rPr lang="en-US" sz="2800" dirty="0" smtClean="0"/>
              <a:t>Shift 3 – Fluency</a:t>
            </a:r>
          </a:p>
          <a:p>
            <a:pPr lvl="1"/>
            <a:r>
              <a:rPr lang="en-US" sz="2600" dirty="0"/>
              <a:t>Students are expected to have speed and accuracy with simple calculations; teachers structure class time and/or homework time for students to memorize, through repetition, core functions. </a:t>
            </a:r>
          </a:p>
          <a:p>
            <a:pPr lvl="1"/>
            <a:endParaRPr lang="en-US" sz="2000" dirty="0"/>
          </a:p>
        </p:txBody>
      </p:sp>
    </p:spTree>
    <p:extLst>
      <p:ext uri="{BB962C8B-B14F-4D97-AF65-F5344CB8AC3E}">
        <p14:creationId xmlns:p14="http://schemas.microsoft.com/office/powerpoint/2010/main" val="36337004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Pedagogical Shifts in Math</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Shift 4- Deep Understanding</a:t>
            </a:r>
          </a:p>
          <a:p>
            <a:pPr lvl="1"/>
            <a:r>
              <a:rPr lang="en-US" sz="2400" dirty="0"/>
              <a:t>Teachers significantly narrow and deepen the scope of how time and energy is spent in the math classroom. They do so in order to focus deeply on only the concepts that are prioritized in the standards. </a:t>
            </a:r>
          </a:p>
          <a:p>
            <a:r>
              <a:rPr lang="en-US" sz="2800" dirty="0" smtClean="0"/>
              <a:t>Shift 5 – Coherence</a:t>
            </a:r>
          </a:p>
          <a:p>
            <a:pPr lvl="1"/>
            <a:r>
              <a:rPr lang="en-US" sz="2400" dirty="0"/>
              <a:t>Principals and teachers carefully connect the learning within and across grades so that students can build new understanding onto foundations built in previous years. </a:t>
            </a:r>
          </a:p>
          <a:p>
            <a:r>
              <a:rPr lang="en-US" sz="2800" dirty="0" smtClean="0"/>
              <a:t>Shift 6 – Fluency</a:t>
            </a:r>
          </a:p>
          <a:p>
            <a:pPr lvl="1"/>
            <a:r>
              <a:rPr lang="en-US" sz="2600" dirty="0"/>
              <a:t>Students are expected to have speed and accuracy with simple calculations; teachers structure class time and/or homework time for students to memorize, through repetition, core functions. </a:t>
            </a:r>
          </a:p>
          <a:p>
            <a:pPr lvl="1"/>
            <a:endParaRPr lang="en-US" sz="2000" dirty="0"/>
          </a:p>
        </p:txBody>
      </p:sp>
    </p:spTree>
    <p:extLst>
      <p:ext uri="{BB962C8B-B14F-4D97-AF65-F5344CB8AC3E}">
        <p14:creationId xmlns:p14="http://schemas.microsoft.com/office/powerpoint/2010/main" val="10525879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for Students in Math</a:t>
            </a:r>
            <a:endParaRPr lang="en-US" dirty="0"/>
          </a:p>
        </p:txBody>
      </p:sp>
      <p:sp>
        <p:nvSpPr>
          <p:cNvPr id="3" name="Content Placeholder 2"/>
          <p:cNvSpPr>
            <a:spLocks noGrp="1"/>
          </p:cNvSpPr>
          <p:nvPr>
            <p:ph idx="1"/>
          </p:nvPr>
        </p:nvSpPr>
        <p:spPr/>
        <p:txBody>
          <a:bodyPr>
            <a:normAutofit/>
          </a:bodyPr>
          <a:lstStyle/>
          <a:p>
            <a:r>
              <a:rPr lang="en-US" dirty="0" smtClean="0"/>
              <a:t>Focus:  learn </a:t>
            </a:r>
            <a:r>
              <a:rPr lang="en-US" dirty="0"/>
              <a:t>more about fewer, key topics</a:t>
            </a:r>
          </a:p>
          <a:p>
            <a:r>
              <a:rPr lang="en-US" dirty="0"/>
              <a:t>Build skills within and across grades.</a:t>
            </a:r>
          </a:p>
          <a:p>
            <a:r>
              <a:rPr lang="en-US" dirty="0" smtClean="0"/>
              <a:t>Develop </a:t>
            </a:r>
            <a:r>
              <a:rPr lang="en-US" dirty="0"/>
              <a:t>speed and accuracy.  Really do it. </a:t>
            </a:r>
            <a:endParaRPr lang="en-US" dirty="0" smtClean="0"/>
          </a:p>
          <a:p>
            <a:r>
              <a:rPr lang="en-US" dirty="0" smtClean="0"/>
              <a:t>Use math </a:t>
            </a:r>
            <a:r>
              <a:rPr lang="en-US" dirty="0"/>
              <a:t>it in the real world.  </a:t>
            </a:r>
            <a:endParaRPr lang="en-US" dirty="0" smtClean="0"/>
          </a:p>
          <a:p>
            <a:r>
              <a:rPr lang="en-US" dirty="0" smtClean="0"/>
              <a:t>Think </a:t>
            </a:r>
            <a:r>
              <a:rPr lang="en-US" dirty="0"/>
              <a:t>fast AND solve problems</a:t>
            </a:r>
            <a:r>
              <a:rPr lang="en-US" dirty="0" smtClean="0"/>
              <a:t>.</a:t>
            </a:r>
          </a:p>
          <a:p>
            <a:r>
              <a:rPr lang="en-US" dirty="0" smtClean="0"/>
              <a:t>What math looks like in a classroom</a:t>
            </a:r>
          </a:p>
          <a:p>
            <a:pPr lvl="1"/>
            <a:r>
              <a:rPr lang="en-US" dirty="0">
                <a:hlinkClick r:id="rId2"/>
              </a:rPr>
              <a:t>https://www.teachingchannel.org/videos/multiplication-division-in-the-</a:t>
            </a:r>
            <a:r>
              <a:rPr lang="en-US" dirty="0" smtClean="0">
                <a:hlinkClick r:id="rId2"/>
              </a:rPr>
              <a:t>core</a:t>
            </a:r>
            <a:endParaRPr lang="en-US" dirty="0" smtClean="0"/>
          </a:p>
          <a:p>
            <a:pPr marL="349250" lvl="1" indent="0">
              <a:buNone/>
            </a:pPr>
            <a:endParaRPr lang="en-US" dirty="0" smtClean="0"/>
          </a:p>
          <a:p>
            <a:pPr lvl="1"/>
            <a:endParaRPr lang="en-US" dirty="0"/>
          </a:p>
          <a:p>
            <a:pPr marL="349250" lvl="1" indent="0">
              <a:buNone/>
            </a:pPr>
            <a:endParaRPr lang="en-US" dirty="0" smtClean="0"/>
          </a:p>
          <a:p>
            <a:pPr marL="349250" lvl="1" indent="0">
              <a:buNone/>
            </a:pPr>
            <a:endParaRPr lang="en-US" dirty="0"/>
          </a:p>
        </p:txBody>
      </p:sp>
    </p:spTree>
    <p:extLst>
      <p:ext uri="{BB962C8B-B14F-4D97-AF65-F5344CB8AC3E}">
        <p14:creationId xmlns:p14="http://schemas.microsoft.com/office/powerpoint/2010/main" val="40059897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Rigor in Math</a:t>
            </a:r>
            <a:endParaRPr lang="en-US" dirty="0"/>
          </a:p>
        </p:txBody>
      </p:sp>
      <p:sp>
        <p:nvSpPr>
          <p:cNvPr id="3" name="Content Placeholder 2"/>
          <p:cNvSpPr>
            <a:spLocks noGrp="1"/>
          </p:cNvSpPr>
          <p:nvPr>
            <p:ph idx="1"/>
          </p:nvPr>
        </p:nvSpPr>
        <p:spPr>
          <a:xfrm>
            <a:off x="549275" y="1600200"/>
            <a:ext cx="8042276" cy="5257799"/>
          </a:xfrm>
        </p:spPr>
        <p:txBody>
          <a:bodyPr>
            <a:normAutofit lnSpcReduction="10000"/>
          </a:bodyPr>
          <a:lstStyle/>
          <a:p>
            <a:endParaRPr lang="pt-BR" dirty="0" smtClean="0">
              <a:hlinkClick r:id="rId2"/>
            </a:endParaRPr>
          </a:p>
          <a:p>
            <a:endParaRPr lang="pt-BR" dirty="0">
              <a:hlinkClick r:id="rId2"/>
            </a:endParaRPr>
          </a:p>
          <a:p>
            <a:pPr algn="ctr"/>
            <a:endParaRPr lang="pt-BR" dirty="0" smtClean="0">
              <a:hlinkClick r:id="rId2"/>
            </a:endParaRPr>
          </a:p>
          <a:p>
            <a:pPr algn="ctr"/>
            <a:endParaRPr lang="pt-BR" dirty="0">
              <a:hlinkClick r:id="rId2"/>
            </a:endParaRPr>
          </a:p>
          <a:p>
            <a:pPr algn="ctr"/>
            <a:endParaRPr lang="pt-BR" dirty="0" smtClean="0">
              <a:hlinkClick r:id="rId2"/>
            </a:endParaRPr>
          </a:p>
          <a:p>
            <a:pPr algn="ctr"/>
            <a:endParaRPr lang="pt-BR" dirty="0">
              <a:hlinkClick r:id="rId2"/>
            </a:endParaRPr>
          </a:p>
          <a:p>
            <a:pPr algn="ctr"/>
            <a:endParaRPr lang="pt-BR" dirty="0" smtClean="0">
              <a:hlinkClick r:id="rId2"/>
            </a:endParaRPr>
          </a:p>
          <a:p>
            <a:pPr algn="ctr"/>
            <a:endParaRPr lang="pt-BR" dirty="0" smtClean="0">
              <a:hlinkClick r:id="rId2"/>
            </a:endParaRPr>
          </a:p>
          <a:p>
            <a:pPr marL="0" indent="0" algn="ctr">
              <a:buNone/>
            </a:pPr>
            <a:r>
              <a:rPr lang="pt-BR" dirty="0" smtClean="0">
                <a:hlinkClick r:id="rId2"/>
              </a:rPr>
              <a:t>http://vimeo.com</a:t>
            </a:r>
            <a:r>
              <a:rPr lang="pt-BR" smtClean="0">
                <a:hlinkClick r:id="rId2"/>
              </a:rPr>
              <a:t>/64177962</a:t>
            </a:r>
            <a:endParaRPr lang="pt-BR" smtClean="0"/>
          </a:p>
          <a:p>
            <a:pPr marL="0" indent="0" algn="ctr">
              <a:buNone/>
            </a:pPr>
            <a:endParaRPr lang="en-US" dirty="0"/>
          </a:p>
        </p:txBody>
      </p:sp>
      <p:pic>
        <p:nvPicPr>
          <p:cNvPr id="5" name="Picture 4" descr="RigorRelevanc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051" y="1478435"/>
            <a:ext cx="7826311" cy="4746886"/>
          </a:xfrm>
          <a:prstGeom prst="rect">
            <a:avLst/>
          </a:prstGeom>
        </p:spPr>
      </p:pic>
    </p:spTree>
    <p:extLst>
      <p:ext uri="{BB962C8B-B14F-4D97-AF65-F5344CB8AC3E}">
        <p14:creationId xmlns:p14="http://schemas.microsoft.com/office/powerpoint/2010/main" val="22554571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District’s Current Timeline for CCCS</a:t>
            </a:r>
            <a:endParaRPr lang="en-US" dirty="0"/>
          </a:p>
        </p:txBody>
      </p:sp>
      <p:sp>
        <p:nvSpPr>
          <p:cNvPr id="3" name="Content Placeholder 2"/>
          <p:cNvSpPr>
            <a:spLocks noGrp="1"/>
          </p:cNvSpPr>
          <p:nvPr>
            <p:ph idx="1"/>
          </p:nvPr>
        </p:nvSpPr>
        <p:spPr/>
        <p:txBody>
          <a:bodyPr>
            <a:normAutofit/>
          </a:bodyPr>
          <a:lstStyle/>
          <a:p>
            <a:r>
              <a:rPr lang="en-US" dirty="0" smtClean="0"/>
              <a:t>Summer-Winter 2013 (Sept – Dec 2013)</a:t>
            </a:r>
          </a:p>
          <a:p>
            <a:pPr lvl="1"/>
            <a:r>
              <a:rPr lang="en-US" dirty="0"/>
              <a:t>Development and implementation of performance task assessments aligned to CCSS  Continue implementation of Technology Plan</a:t>
            </a:r>
            <a:br>
              <a:rPr lang="en-US" dirty="0"/>
            </a:br>
            <a:r>
              <a:rPr lang="en-US" dirty="0"/>
              <a:t> Parent Community Meetings by Attendance Areas focused on “The Transition to the New Assessments” </a:t>
            </a:r>
          </a:p>
          <a:p>
            <a:r>
              <a:rPr lang="en-US" dirty="0" smtClean="0"/>
              <a:t>Winter-Spring 2013-2014 (Dec 2013 – June 2014)</a:t>
            </a:r>
          </a:p>
          <a:p>
            <a:pPr lvl="1"/>
            <a:r>
              <a:rPr lang="en-US" dirty="0"/>
              <a:t>Utilizing the feedback from the two years of strategic work and activities, begin making </a:t>
            </a:r>
            <a:r>
              <a:rPr lang="en-US" dirty="0" smtClean="0"/>
              <a:t>necessary adjustments to instruction and curriculum, site-based assessments and instructional goals </a:t>
            </a:r>
          </a:p>
          <a:p>
            <a:pPr lvl="1"/>
            <a:endParaRPr lang="en-US" dirty="0"/>
          </a:p>
        </p:txBody>
      </p:sp>
    </p:spTree>
    <p:extLst>
      <p:ext uri="{BB962C8B-B14F-4D97-AF65-F5344CB8AC3E}">
        <p14:creationId xmlns:p14="http://schemas.microsoft.com/office/powerpoint/2010/main" val="20587839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Oliveira’s Current Timeline of CCCS</a:t>
            </a:r>
            <a:endParaRPr lang="en-US" dirty="0"/>
          </a:p>
        </p:txBody>
      </p:sp>
      <p:sp>
        <p:nvSpPr>
          <p:cNvPr id="3" name="Content Placeholder 2"/>
          <p:cNvSpPr>
            <a:spLocks noGrp="1"/>
          </p:cNvSpPr>
          <p:nvPr>
            <p:ph idx="1"/>
          </p:nvPr>
        </p:nvSpPr>
        <p:spPr/>
        <p:txBody>
          <a:bodyPr/>
          <a:lstStyle/>
          <a:p>
            <a:r>
              <a:rPr lang="en-US" dirty="0" smtClean="0"/>
              <a:t>December 2013</a:t>
            </a:r>
          </a:p>
          <a:p>
            <a:pPr lvl="1"/>
            <a:r>
              <a:rPr lang="en-US" dirty="0" smtClean="0"/>
              <a:t>Grade levels identified what standards they have met to date and mapped out plans to meet the rest by year’s end.</a:t>
            </a:r>
          </a:p>
          <a:p>
            <a:r>
              <a:rPr lang="en-US" dirty="0" smtClean="0"/>
              <a:t>Performance Tasks: (Connected to real world problems)</a:t>
            </a:r>
          </a:p>
          <a:p>
            <a:pPr lvl="1"/>
            <a:r>
              <a:rPr lang="en-US" dirty="0" smtClean="0"/>
              <a:t>Writing across the disciplines</a:t>
            </a:r>
          </a:p>
          <a:p>
            <a:pPr lvl="1"/>
            <a:r>
              <a:rPr lang="en-US" dirty="0" smtClean="0"/>
              <a:t>Math (Problems of the Month)</a:t>
            </a:r>
          </a:p>
          <a:p>
            <a:pPr lvl="1"/>
            <a:r>
              <a:rPr lang="en-US" dirty="0" smtClean="0"/>
              <a:t>ELA</a:t>
            </a:r>
            <a:r>
              <a:rPr lang="en-US" dirty="0"/>
              <a:t> </a:t>
            </a:r>
            <a:r>
              <a:rPr lang="en-US" dirty="0" smtClean="0"/>
              <a:t>(alignment with CC – literature studies)</a:t>
            </a:r>
          </a:p>
        </p:txBody>
      </p:sp>
    </p:spTree>
    <p:extLst>
      <p:ext uri="{BB962C8B-B14F-4D97-AF65-F5344CB8AC3E}">
        <p14:creationId xmlns:p14="http://schemas.microsoft.com/office/powerpoint/2010/main" val="145718398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New Standards Mean for Students</a:t>
            </a:r>
            <a:endParaRPr lang="en-US" dirty="0"/>
          </a:p>
        </p:txBody>
      </p:sp>
      <p:sp>
        <p:nvSpPr>
          <p:cNvPr id="3" name="Content Placeholder 2"/>
          <p:cNvSpPr>
            <a:spLocks noGrp="1"/>
          </p:cNvSpPr>
          <p:nvPr>
            <p:ph idx="1"/>
          </p:nvPr>
        </p:nvSpPr>
        <p:spPr/>
        <p:txBody>
          <a:bodyPr/>
          <a:lstStyle/>
          <a:p>
            <a:r>
              <a:rPr lang="en-US" dirty="0"/>
              <a:t>The standards are designed to help all young people get prepared for college and careers. </a:t>
            </a:r>
          </a:p>
          <a:p>
            <a:r>
              <a:rPr lang="en-US" dirty="0"/>
              <a:t>The standards include changes, or "shifts," in how teachers teach to help children succeed in the topics and skills that matter most. </a:t>
            </a:r>
          </a:p>
          <a:p>
            <a:r>
              <a:rPr lang="en-US" dirty="0"/>
              <a:t>The Common Core standards ask teachers and students to dig deeper into the core skills and concepts for each grade level. This means that students will learn much more about fewer topics. </a:t>
            </a:r>
          </a:p>
          <a:p>
            <a:endParaRPr lang="en-US" dirty="0"/>
          </a:p>
        </p:txBody>
      </p:sp>
    </p:spTree>
    <p:extLst>
      <p:ext uri="{BB962C8B-B14F-4D97-AF65-F5344CB8AC3E}">
        <p14:creationId xmlns:p14="http://schemas.microsoft.com/office/powerpoint/2010/main" val="32581257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Standards Were Developed</a:t>
            </a:r>
            <a:endParaRPr lang="en-US" dirty="0"/>
          </a:p>
        </p:txBody>
      </p:sp>
      <p:sp>
        <p:nvSpPr>
          <p:cNvPr id="3" name="Content Placeholder 2"/>
          <p:cNvSpPr>
            <a:spLocks noGrp="1"/>
          </p:cNvSpPr>
          <p:nvPr>
            <p:ph idx="1"/>
          </p:nvPr>
        </p:nvSpPr>
        <p:spPr/>
        <p:txBody>
          <a:bodyPr/>
          <a:lstStyle/>
          <a:p>
            <a:r>
              <a:rPr lang="en-US" dirty="0"/>
              <a:t>Forty-six states brought together experts, teachers and researchers to write the Common Core State </a:t>
            </a:r>
            <a:r>
              <a:rPr lang="en-US" dirty="0" smtClean="0"/>
              <a:t>Standards. </a:t>
            </a:r>
            <a:endParaRPr lang="en-US" dirty="0"/>
          </a:p>
          <a:p>
            <a:r>
              <a:rPr lang="en-US" dirty="0" smtClean="0"/>
              <a:t>Almost 10,000 comments and suggestions were taken in account when forming the standards.</a:t>
            </a:r>
          </a:p>
          <a:p>
            <a:r>
              <a:rPr lang="en-US" dirty="0" smtClean="0"/>
              <a:t>15% of the standards are reserved for each state to formulate on their own. </a:t>
            </a:r>
          </a:p>
        </p:txBody>
      </p:sp>
    </p:spTree>
    <p:extLst>
      <p:ext uri="{BB962C8B-B14F-4D97-AF65-F5344CB8AC3E}">
        <p14:creationId xmlns:p14="http://schemas.microsoft.com/office/powerpoint/2010/main" val="1266743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Design of Common Core</a:t>
            </a:r>
            <a:endParaRPr lang="en-US" dirty="0"/>
          </a:p>
        </p:txBody>
      </p:sp>
      <p:sp>
        <p:nvSpPr>
          <p:cNvPr id="3" name="Content Placeholder 2"/>
          <p:cNvSpPr>
            <a:spLocks noGrp="1"/>
          </p:cNvSpPr>
          <p:nvPr>
            <p:ph idx="1"/>
          </p:nvPr>
        </p:nvSpPr>
        <p:spPr/>
        <p:txBody>
          <a:bodyPr/>
          <a:lstStyle/>
          <a:p>
            <a:endParaRPr lang="en-US" dirty="0" smtClean="0"/>
          </a:p>
          <a:p>
            <a:r>
              <a:rPr lang="en-US" dirty="0" smtClean="0"/>
              <a:t>Three minute overview of Common Core</a:t>
            </a:r>
            <a:endParaRPr lang="en-US" dirty="0"/>
          </a:p>
          <a:p>
            <a:r>
              <a:rPr lang="en-US" dirty="0" smtClean="0">
                <a:hlinkClick r:id="rId2"/>
              </a:rPr>
              <a:t>http</a:t>
            </a:r>
            <a:r>
              <a:rPr lang="en-US" dirty="0">
                <a:hlinkClick r:id="rId2"/>
              </a:rPr>
              <a:t>://www.youtube.com/watch?v=</a:t>
            </a:r>
            <a:r>
              <a:rPr lang="en-US" dirty="0" smtClean="0">
                <a:hlinkClick r:id="rId2"/>
              </a:rPr>
              <a:t>5s0rRk9sER0</a:t>
            </a:r>
            <a:endParaRPr lang="en-US" dirty="0" smtClean="0"/>
          </a:p>
          <a:p>
            <a:pPr marL="0" indent="0">
              <a:buNone/>
            </a:pPr>
            <a:endParaRPr lang="en-US" dirty="0"/>
          </a:p>
        </p:txBody>
      </p:sp>
    </p:spTree>
    <p:extLst>
      <p:ext uri="{BB962C8B-B14F-4D97-AF65-F5344CB8AC3E}">
        <p14:creationId xmlns:p14="http://schemas.microsoft.com/office/powerpoint/2010/main" val="12310777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idx="1"/>
          </p:nvPr>
        </p:nvSpPr>
        <p:spPr/>
        <p:txBody>
          <a:bodyPr>
            <a:normAutofit/>
          </a:bodyPr>
          <a:lstStyle/>
          <a:p>
            <a:pPr marL="342900" lvl="1" indent="-342900">
              <a:spcBef>
                <a:spcPts val="2000"/>
              </a:spcBef>
              <a:buClr>
                <a:schemeClr val="accent1">
                  <a:lumMod val="60000"/>
                  <a:lumOff val="40000"/>
                </a:schemeClr>
              </a:buClr>
            </a:pPr>
            <a:endParaRPr lang="en-US" dirty="0" smtClean="0"/>
          </a:p>
          <a:p>
            <a:pPr marL="342900" lvl="1" indent="-342900">
              <a:spcBef>
                <a:spcPts val="2000"/>
              </a:spcBef>
              <a:buClr>
                <a:schemeClr val="accent1">
                  <a:lumMod val="60000"/>
                  <a:lumOff val="40000"/>
                </a:schemeClr>
              </a:buClr>
            </a:pPr>
            <a:r>
              <a:rPr lang="en-US" dirty="0" smtClean="0"/>
              <a:t>STAR </a:t>
            </a:r>
            <a:r>
              <a:rPr lang="en-US" dirty="0" smtClean="0"/>
              <a:t>testing no longer will be conducted as it has been.</a:t>
            </a:r>
          </a:p>
          <a:p>
            <a:pPr marL="625475" lvl="2" indent="-342900">
              <a:spcBef>
                <a:spcPts val="2000"/>
              </a:spcBef>
            </a:pPr>
            <a:r>
              <a:rPr lang="en-US" dirty="0" smtClean="0"/>
              <a:t>Current </a:t>
            </a:r>
            <a:r>
              <a:rPr lang="en-US" dirty="0"/>
              <a:t>discussion in the legislature regarding pilot program or state wide. </a:t>
            </a:r>
          </a:p>
          <a:p>
            <a:pPr marL="625475" lvl="2" indent="-342900">
              <a:spcBef>
                <a:spcPts val="2000"/>
              </a:spcBef>
            </a:pPr>
            <a:r>
              <a:rPr lang="en-US" dirty="0" smtClean="0"/>
              <a:t>2015 All schools will be taking new CCCS tests online</a:t>
            </a:r>
          </a:p>
          <a:p>
            <a:r>
              <a:rPr lang="en-US" dirty="0" smtClean="0"/>
              <a:t>Spring 2014 – Computerized testing </a:t>
            </a:r>
          </a:p>
          <a:p>
            <a:pPr lvl="1"/>
            <a:r>
              <a:rPr lang="en-US" dirty="0" smtClean="0"/>
              <a:t>Smarter Balanced Consortium – Beginning in grade </a:t>
            </a:r>
            <a:r>
              <a:rPr lang="en-US" dirty="0" smtClean="0"/>
              <a:t>3</a:t>
            </a:r>
            <a:endParaRPr lang="en-US" dirty="0" smtClean="0"/>
          </a:p>
        </p:txBody>
      </p:sp>
    </p:spTree>
    <p:extLst>
      <p:ext uri="{BB962C8B-B14F-4D97-AF65-F5344CB8AC3E}">
        <p14:creationId xmlns:p14="http://schemas.microsoft.com/office/powerpoint/2010/main" val="13733439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idx="1"/>
          </p:nvPr>
        </p:nvSpPr>
        <p:spPr/>
        <p:txBody>
          <a:bodyPr/>
          <a:lstStyle/>
          <a:p>
            <a:r>
              <a:rPr lang="en-US" dirty="0" smtClean="0"/>
              <a:t>Concerns</a:t>
            </a:r>
          </a:p>
          <a:p>
            <a:pPr lvl="1"/>
            <a:r>
              <a:rPr lang="en-US" dirty="0" smtClean="0"/>
              <a:t>Students ability to adapt to new online testing</a:t>
            </a:r>
          </a:p>
          <a:p>
            <a:pPr lvl="2"/>
            <a:r>
              <a:rPr lang="en-US" dirty="0" smtClean="0"/>
              <a:t>Keyboarding skills</a:t>
            </a:r>
          </a:p>
          <a:p>
            <a:pPr lvl="2"/>
            <a:r>
              <a:rPr lang="en-US" dirty="0" smtClean="0"/>
              <a:t>Explain thinking and reasoning through writing</a:t>
            </a:r>
          </a:p>
          <a:p>
            <a:pPr lvl="2"/>
            <a:r>
              <a:rPr lang="en-US" dirty="0" smtClean="0"/>
              <a:t>Timing out on tests</a:t>
            </a:r>
          </a:p>
          <a:p>
            <a:pPr lvl="2"/>
            <a:r>
              <a:rPr lang="en-US" dirty="0" smtClean="0"/>
              <a:t>Students competence on computers</a:t>
            </a:r>
          </a:p>
          <a:p>
            <a:pPr lvl="2"/>
            <a:r>
              <a:rPr lang="en-US" dirty="0" smtClean="0"/>
              <a:t>English Second Language Disadvantage</a:t>
            </a:r>
          </a:p>
          <a:p>
            <a:pPr lvl="1"/>
            <a:r>
              <a:rPr lang="en-US" dirty="0" smtClean="0"/>
              <a:t>Technology Issues</a:t>
            </a:r>
          </a:p>
          <a:p>
            <a:pPr lvl="2"/>
            <a:r>
              <a:rPr lang="en-US" dirty="0" smtClean="0"/>
              <a:t>Server’s ability to handle amount of traffic</a:t>
            </a:r>
          </a:p>
          <a:p>
            <a:pPr lvl="2"/>
            <a:r>
              <a:rPr lang="en-US" dirty="0" smtClean="0"/>
              <a:t>Trouble shooting technical problems</a:t>
            </a:r>
          </a:p>
          <a:p>
            <a:pPr lvl="2"/>
            <a:r>
              <a:rPr lang="en-US" dirty="0" smtClean="0"/>
              <a:t>Lack of computers to test students</a:t>
            </a:r>
          </a:p>
          <a:p>
            <a:pPr lvl="2"/>
            <a:endParaRPr lang="en-US" dirty="0" smtClean="0"/>
          </a:p>
          <a:p>
            <a:pPr lvl="2"/>
            <a:endParaRPr lang="en-US" dirty="0"/>
          </a:p>
        </p:txBody>
      </p:sp>
    </p:spTree>
    <p:extLst>
      <p:ext uri="{BB962C8B-B14F-4D97-AF65-F5344CB8AC3E}">
        <p14:creationId xmlns:p14="http://schemas.microsoft.com/office/powerpoint/2010/main" val="32456732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Scoring</a:t>
            </a:r>
            <a:endParaRPr lang="en-US" dirty="0"/>
          </a:p>
        </p:txBody>
      </p:sp>
      <p:sp>
        <p:nvSpPr>
          <p:cNvPr id="3" name="Content Placeholder 2"/>
          <p:cNvSpPr>
            <a:spLocks noGrp="1"/>
          </p:cNvSpPr>
          <p:nvPr>
            <p:ph idx="1"/>
          </p:nvPr>
        </p:nvSpPr>
        <p:spPr>
          <a:xfrm>
            <a:off x="549275" y="1600201"/>
            <a:ext cx="8042276" cy="4470674"/>
          </a:xfrm>
        </p:spPr>
        <p:txBody>
          <a:bodyPr/>
          <a:lstStyle/>
          <a:p>
            <a:r>
              <a:rPr lang="en-US" dirty="0" smtClean="0"/>
              <a:t>How are students measured?</a:t>
            </a:r>
          </a:p>
          <a:p>
            <a:pPr lvl="1"/>
            <a:r>
              <a:rPr lang="en-US" dirty="0"/>
              <a:t>Computer adaptive testing adjusts to a student’s ability by basing the difficulty of future questions on previous answers, providing more accurate measurement of student achievement, particularly for high and low-performing </a:t>
            </a:r>
            <a:r>
              <a:rPr lang="en-US" dirty="0" smtClean="0"/>
              <a:t>students.</a:t>
            </a:r>
          </a:p>
          <a:p>
            <a:r>
              <a:rPr lang="en-US" dirty="0" smtClean="0"/>
              <a:t>Concerns over essay grading</a:t>
            </a:r>
          </a:p>
          <a:p>
            <a:pPr lvl="1"/>
            <a:r>
              <a:rPr lang="en-US" dirty="0" smtClean="0"/>
              <a:t>Harvard and MIT have offered </a:t>
            </a:r>
            <a:r>
              <a:rPr lang="en-US" dirty="0" err="1" smtClean="0"/>
              <a:t>EdX</a:t>
            </a:r>
            <a:r>
              <a:rPr lang="en-US" dirty="0" smtClean="0"/>
              <a:t> (AEG – automated essay grader)</a:t>
            </a:r>
          </a:p>
          <a:p>
            <a:pPr lvl="1"/>
            <a:r>
              <a:rPr lang="en-US" dirty="0" smtClean="0"/>
              <a:t>Unclear how the Consortia will grade  - with AEG, human graders, or a combination.  </a:t>
            </a:r>
          </a:p>
          <a:p>
            <a:endParaRPr lang="en-US" dirty="0"/>
          </a:p>
        </p:txBody>
      </p:sp>
    </p:spTree>
    <p:extLst>
      <p:ext uri="{BB962C8B-B14F-4D97-AF65-F5344CB8AC3E}">
        <p14:creationId xmlns:p14="http://schemas.microsoft.com/office/powerpoint/2010/main" val="35850316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Computerized Testing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Testing will be all computerized.</a:t>
            </a:r>
            <a:endParaRPr lang="en-US" dirty="0"/>
          </a:p>
          <a:p>
            <a:r>
              <a:rPr lang="en-US" dirty="0" smtClean="0"/>
              <a:t>Expected loss of testing scores</a:t>
            </a:r>
          </a:p>
          <a:p>
            <a:pPr lvl="1"/>
            <a:r>
              <a:rPr lang="en-US" dirty="0" smtClean="0"/>
              <a:t>Testing will initially be more difficult</a:t>
            </a:r>
          </a:p>
          <a:p>
            <a:pPr lvl="2"/>
            <a:r>
              <a:rPr lang="en-US" dirty="0" smtClean="0"/>
              <a:t>Students will be answering in different ways</a:t>
            </a:r>
          </a:p>
          <a:p>
            <a:pPr lvl="3"/>
            <a:r>
              <a:rPr lang="en-US" dirty="0" smtClean="0"/>
              <a:t>Selected Response</a:t>
            </a:r>
          </a:p>
          <a:p>
            <a:pPr lvl="3"/>
            <a:r>
              <a:rPr lang="en-US" dirty="0" smtClean="0"/>
              <a:t>Constructed Response</a:t>
            </a:r>
          </a:p>
          <a:p>
            <a:pPr lvl="3"/>
            <a:r>
              <a:rPr lang="en-US" dirty="0" smtClean="0"/>
              <a:t>Extended Response</a:t>
            </a:r>
          </a:p>
          <a:p>
            <a:pPr lvl="3"/>
            <a:r>
              <a:rPr lang="en-US" dirty="0" smtClean="0"/>
              <a:t>Technology Enhanced</a:t>
            </a:r>
          </a:p>
          <a:p>
            <a:pPr lvl="3"/>
            <a:r>
              <a:rPr lang="en-US" dirty="0" smtClean="0"/>
              <a:t>Performance Task</a:t>
            </a:r>
          </a:p>
          <a:p>
            <a:r>
              <a:rPr lang="en-US" dirty="0" smtClean="0"/>
              <a:t>Fremont is beginning to initiate computer responses for their Treasures testing – bubble in and constructed response</a:t>
            </a:r>
            <a:r>
              <a:rPr lang="en-US" dirty="0" smtClean="0"/>
              <a:t>.</a:t>
            </a:r>
          </a:p>
          <a:p>
            <a:endParaRPr lang="en-US" dirty="0" smtClean="0"/>
          </a:p>
        </p:txBody>
      </p:sp>
    </p:spTree>
    <p:extLst>
      <p:ext uri="{BB962C8B-B14F-4D97-AF65-F5344CB8AC3E}">
        <p14:creationId xmlns:p14="http://schemas.microsoft.com/office/powerpoint/2010/main" val="38618393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Pedagogical Shifts in ELA</a:t>
            </a:r>
            <a:endParaRPr lang="en-US" dirty="0"/>
          </a:p>
        </p:txBody>
      </p:sp>
      <p:sp>
        <p:nvSpPr>
          <p:cNvPr id="3" name="Content Placeholder 2"/>
          <p:cNvSpPr>
            <a:spLocks noGrp="1"/>
          </p:cNvSpPr>
          <p:nvPr>
            <p:ph idx="1"/>
          </p:nvPr>
        </p:nvSpPr>
        <p:spPr/>
        <p:txBody>
          <a:bodyPr>
            <a:normAutofit lnSpcReduction="10000"/>
          </a:bodyPr>
          <a:lstStyle/>
          <a:p>
            <a:r>
              <a:rPr lang="en-US" dirty="0" smtClean="0"/>
              <a:t>Shift 1- Balancing Informational &amp; Literary Text</a:t>
            </a:r>
          </a:p>
          <a:p>
            <a:pPr lvl="1"/>
            <a:r>
              <a:rPr lang="en-US" sz="2000" dirty="0" smtClean="0"/>
              <a:t>Students read a true balance of informational and literary text.</a:t>
            </a:r>
          </a:p>
          <a:p>
            <a:r>
              <a:rPr lang="en-US" dirty="0" smtClean="0"/>
              <a:t>Shift 2 – Knowledge in the Disciplines </a:t>
            </a:r>
          </a:p>
          <a:p>
            <a:pPr lvl="1"/>
            <a:r>
              <a:rPr lang="en-US" sz="2000" dirty="0" smtClean="0"/>
              <a:t>Students </a:t>
            </a:r>
            <a:r>
              <a:rPr lang="en-US" sz="2000" dirty="0"/>
              <a:t>build knowledge about the world (domains/ content </a:t>
            </a:r>
            <a:r>
              <a:rPr lang="en-US" sz="2000" dirty="0" smtClean="0"/>
              <a:t>areas</a:t>
            </a:r>
            <a:r>
              <a:rPr lang="en-US" sz="2000" dirty="0"/>
              <a:t>) through TEXT rather than the teacher or </a:t>
            </a:r>
            <a:r>
              <a:rPr lang="en-US" sz="2000" dirty="0" smtClean="0"/>
              <a:t>activities. </a:t>
            </a:r>
            <a:endParaRPr lang="en-US" sz="2000" dirty="0"/>
          </a:p>
          <a:p>
            <a:r>
              <a:rPr lang="en-US" dirty="0" smtClean="0"/>
              <a:t>Shift 3 – Staircase of Complexity</a:t>
            </a:r>
          </a:p>
          <a:p>
            <a:pPr lvl="1"/>
            <a:r>
              <a:rPr lang="en-US" sz="2000" dirty="0"/>
              <a:t>Students read the central, grade appropriate text around which instruction is centered. Teachers are patient, create more time and space and support in the curriculum for close reading. </a:t>
            </a:r>
          </a:p>
          <a:p>
            <a:pPr lvl="1"/>
            <a:endParaRPr lang="en-US" sz="2000" dirty="0"/>
          </a:p>
        </p:txBody>
      </p:sp>
    </p:spTree>
    <p:extLst>
      <p:ext uri="{BB962C8B-B14F-4D97-AF65-F5344CB8AC3E}">
        <p14:creationId xmlns:p14="http://schemas.microsoft.com/office/powerpoint/2010/main" val="276156670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983</TotalTime>
  <Words>979</Words>
  <Application>Microsoft Macintosh PowerPoint</Application>
  <PresentationFormat>On-screen Show (4:3)</PresentationFormat>
  <Paragraphs>130</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Breeze</vt:lpstr>
      <vt:lpstr>Common Core State Standards Initiative</vt:lpstr>
      <vt:lpstr>What the New Standards Mean for Students</vt:lpstr>
      <vt:lpstr>How the Standards Were Developed</vt:lpstr>
      <vt:lpstr>The Design of Common Core</vt:lpstr>
      <vt:lpstr>Testing</vt:lpstr>
      <vt:lpstr>Testing</vt:lpstr>
      <vt:lpstr>Testing and Scoring</vt:lpstr>
      <vt:lpstr>Computerized Testing</vt:lpstr>
      <vt:lpstr>Pedagogical Shifts in ELA</vt:lpstr>
      <vt:lpstr>Pedagogical Shifts in ELA</vt:lpstr>
      <vt:lpstr>Shifts for Students in ELA</vt:lpstr>
      <vt:lpstr>Depth of Knowledge </vt:lpstr>
      <vt:lpstr>Pedagogical Shifts in Math</vt:lpstr>
      <vt:lpstr>Pedagogical Shifts in Math</vt:lpstr>
      <vt:lpstr>Shifts for Students in Math</vt:lpstr>
      <vt:lpstr>Rigor in Math</vt:lpstr>
      <vt:lpstr>District’s Current Timeline for CCCS</vt:lpstr>
      <vt:lpstr>Oliveira’s Current Timeline of CCCS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State Standards Initiative</dc:title>
  <dc:creator>Barbara Danska</dc:creator>
  <cp:lastModifiedBy>Barbara Danska</cp:lastModifiedBy>
  <cp:revision>34</cp:revision>
  <dcterms:created xsi:type="dcterms:W3CDTF">2014-01-01T17:44:12Z</dcterms:created>
  <dcterms:modified xsi:type="dcterms:W3CDTF">2014-02-22T18:05:13Z</dcterms:modified>
</cp:coreProperties>
</file>