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D2AF247-00E6-4B72-8EC2-1B3CA0040226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C857E28-857A-4570-9151-1FA06172F46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AF247-00E6-4B72-8EC2-1B3CA0040226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857E28-857A-4570-9151-1FA06172F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AF247-00E6-4B72-8EC2-1B3CA0040226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857E28-857A-4570-9151-1FA06172F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AF247-00E6-4B72-8EC2-1B3CA0040226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857E28-857A-4570-9151-1FA06172F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D2AF247-00E6-4B72-8EC2-1B3CA0040226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C857E28-857A-4570-9151-1FA06172F46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AF247-00E6-4B72-8EC2-1B3CA0040226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C857E28-857A-4570-9151-1FA06172F46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AF247-00E6-4B72-8EC2-1B3CA0040226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C857E28-857A-4570-9151-1FA06172F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AF247-00E6-4B72-8EC2-1B3CA0040226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857E28-857A-4570-9151-1FA06172F46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2AF247-00E6-4B72-8EC2-1B3CA0040226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857E28-857A-4570-9151-1FA06172F4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D2AF247-00E6-4B72-8EC2-1B3CA0040226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C857E28-857A-4570-9151-1FA06172F46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D2AF247-00E6-4B72-8EC2-1B3CA0040226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C857E28-857A-4570-9151-1FA06172F46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D2AF247-00E6-4B72-8EC2-1B3CA0040226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C857E28-857A-4570-9151-1FA06172F461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SPPA/LCAP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Developing Goals </a:t>
            </a:r>
          </a:p>
          <a:p>
            <a:r>
              <a:rPr lang="en-US" dirty="0" smtClean="0"/>
              <a:t>for the </a:t>
            </a:r>
            <a:r>
              <a:rPr lang="en-US" dirty="0" smtClean="0"/>
              <a:t>17-18 </a:t>
            </a:r>
            <a:r>
              <a:rPr lang="en-US" dirty="0" smtClean="0"/>
              <a:t>School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509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15-16 SPPA/LCAP Goals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Goals 2 and 3</a:t>
            </a:r>
          </a:p>
          <a:p>
            <a:pPr marL="0" indent="0">
              <a:buNone/>
            </a:pPr>
            <a:r>
              <a:rPr lang="en-US" b="1" dirty="0" smtClean="0"/>
              <a:t>Category B/Priority 4: Pupil Achievement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By </a:t>
            </a:r>
            <a:r>
              <a:rPr lang="en-US" dirty="0" smtClean="0"/>
              <a:t>2017, </a:t>
            </a:r>
            <a:r>
              <a:rPr lang="en-US" dirty="0"/>
              <a:t>increase the number of students “Ready for College” on the Early Assessment Program assessment by </a:t>
            </a:r>
            <a:r>
              <a:rPr lang="en-US" dirty="0" smtClean="0"/>
              <a:t>3</a:t>
            </a:r>
            <a:r>
              <a:rPr lang="en-US" b="1" dirty="0" smtClean="0"/>
              <a:t>% in ELA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By </a:t>
            </a:r>
            <a:r>
              <a:rPr lang="en-US" dirty="0" smtClean="0"/>
              <a:t>2017, </a:t>
            </a:r>
            <a:r>
              <a:rPr lang="en-US" dirty="0"/>
              <a:t>increase the number of students “Ready for College” on the Early Assessment Program assessment by 3</a:t>
            </a:r>
            <a:r>
              <a:rPr lang="en-US" b="1" dirty="0" smtClean="0"/>
              <a:t>% in Math</a:t>
            </a: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622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15-16 SPPA/LCAP Goals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Goal 4</a:t>
            </a:r>
          </a:p>
          <a:p>
            <a:pPr marL="0" indent="0">
              <a:buNone/>
            </a:pPr>
            <a:r>
              <a:rPr lang="en-US" b="1" dirty="0" smtClean="0"/>
              <a:t>Category C/Priority 3: Parental Involvement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By June 2016, increase the number of parents of students from identified subgroups involved in stakeholder groups such as School Site Council, PRAA, PIQE, PTSA, </a:t>
            </a:r>
            <a:r>
              <a:rPr lang="en-US" dirty="0" err="1" smtClean="0"/>
              <a:t>SportsBoosters</a:t>
            </a:r>
            <a:r>
              <a:rPr lang="en-US" dirty="0"/>
              <a:t>, Band Boosters, etc</a:t>
            </a:r>
            <a:r>
              <a:rPr lang="en-US" dirty="0" smtClean="0"/>
              <a:t>.)</a:t>
            </a: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1286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16-17 SPPA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2, 2016- Draft #1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June 1, 2016Revisions Due to Secondary Education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June 22, 2016- Board Adoption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428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Irvington SPPA Development Timeline</a:t>
            </a:r>
            <a:endParaRPr lang="en-US" sz="3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43204"/>
              </p:ext>
            </p:extLst>
          </p:nvPr>
        </p:nvGraphicFramePr>
        <p:xfrm>
          <a:off x="381000" y="1637509"/>
          <a:ext cx="8458200" cy="4853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550"/>
                <a:gridCol w="2114550"/>
                <a:gridCol w="2114550"/>
                <a:gridCol w="2114550"/>
              </a:tblGrid>
              <a:tr h="351635">
                <a:tc>
                  <a:txBody>
                    <a:bodyPr/>
                    <a:lstStyle/>
                    <a:p>
                      <a:r>
                        <a:rPr lang="en-US" dirty="0" smtClean="0"/>
                        <a:t>February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April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</a:t>
                      </a:r>
                      <a:endParaRPr lang="en-US" dirty="0"/>
                    </a:p>
                  </a:txBody>
                  <a:tcPr/>
                </a:tc>
              </a:tr>
              <a:tr h="126580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Site Council</a:t>
                      </a:r>
                      <a:r>
                        <a:rPr lang="en-US" sz="1600" baseline="0" dirty="0" smtClean="0"/>
                        <a:t> gives input into SPPA goals.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Update School</a:t>
                      </a:r>
                      <a:r>
                        <a:rPr lang="en-US" sz="1600" baseline="0" dirty="0" smtClean="0"/>
                        <a:t> Profile, Action Plans , and Budget.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Site Council Approves Draft #</a:t>
                      </a:r>
                      <a:r>
                        <a:rPr lang="en-US" sz="1600" smtClean="0"/>
                        <a:t>1 of SPPA</a:t>
                      </a:r>
                      <a:r>
                        <a:rPr lang="en-US" sz="1600" baseline="0" smtClean="0"/>
                        <a:t> </a:t>
                      </a:r>
                      <a:r>
                        <a:rPr lang="en-US" sz="1600" baseline="0" dirty="0" smtClean="0"/>
                        <a:t>Plan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Submit any</a:t>
                      </a:r>
                      <a:r>
                        <a:rPr lang="en-US" sz="1600" baseline="0" dirty="0" smtClean="0"/>
                        <a:t> required revisions to Secondary Education by date.</a:t>
                      </a:r>
                      <a:endParaRPr lang="en-US" sz="1600" dirty="0"/>
                    </a:p>
                  </a:txBody>
                  <a:tcPr/>
                </a:tc>
              </a:tr>
              <a:tr h="16110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Curriculum</a:t>
                      </a:r>
                      <a:r>
                        <a:rPr lang="en-US" sz="1600" baseline="0" dirty="0" smtClean="0"/>
                        <a:t> Council gives input into SPPA goals.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Curriculum Council reviews Draft# 1 of SPPA Plan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Submit to Secondary Education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161102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English and Math Department</a:t>
                      </a:r>
                      <a:r>
                        <a:rPr lang="en-US" sz="1600" baseline="0" dirty="0" smtClean="0"/>
                        <a:t>s develop goals for Category B: Pupil Achievement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450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CAASP ELA 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9600" dirty="0" smtClean="0"/>
              <a:t>Here </a:t>
            </a:r>
            <a:r>
              <a:rPr lang="en-US" sz="9600" dirty="0"/>
              <a:t>is where we are:</a:t>
            </a:r>
            <a:br>
              <a:rPr lang="en-US" sz="9600" dirty="0"/>
            </a:br>
            <a:r>
              <a:rPr lang="en-US" sz="9600" b="1" dirty="0" smtClean="0"/>
              <a:t>Irvington</a:t>
            </a:r>
            <a:r>
              <a:rPr lang="en-US" sz="9600" b="1" dirty="0"/>
              <a:t> 2015 </a:t>
            </a:r>
            <a:r>
              <a:rPr lang="en-US" sz="9600" b="1" dirty="0" smtClean="0"/>
              <a:t>ELA CAASP</a:t>
            </a:r>
            <a:r>
              <a:rPr lang="en-US" sz="9600" b="1" dirty="0"/>
              <a:t> Data:</a:t>
            </a:r>
            <a:r>
              <a:rPr lang="en-US" sz="9600" dirty="0"/>
              <a:t/>
            </a:r>
            <a:br>
              <a:rPr lang="en-US" sz="9600" dirty="0"/>
            </a:br>
            <a:r>
              <a:rPr lang="en-US" sz="9600" dirty="0" smtClean="0"/>
              <a:t>Standard </a:t>
            </a:r>
            <a:r>
              <a:rPr lang="en-US" sz="9600" dirty="0"/>
              <a:t>Exceeded- 47%</a:t>
            </a:r>
            <a:br>
              <a:rPr lang="en-US" sz="9600" dirty="0"/>
            </a:br>
            <a:r>
              <a:rPr lang="en-US" sz="9600" dirty="0" smtClean="0"/>
              <a:t>Standard </a:t>
            </a:r>
            <a:r>
              <a:rPr lang="en-US" sz="9600" dirty="0"/>
              <a:t>Met- 29%</a:t>
            </a:r>
            <a:br>
              <a:rPr lang="en-US" sz="9600" dirty="0"/>
            </a:br>
            <a:r>
              <a:rPr lang="en-US" sz="9600" b="1" dirty="0" smtClean="0"/>
              <a:t>Standard </a:t>
            </a:r>
            <a:r>
              <a:rPr lang="en-US" sz="9600" b="1" dirty="0"/>
              <a:t>Nearly Met- 15%</a:t>
            </a:r>
            <a:br>
              <a:rPr lang="en-US" sz="9600" b="1" dirty="0"/>
            </a:br>
            <a:r>
              <a:rPr lang="en-US" sz="9600" b="1" dirty="0" smtClean="0"/>
              <a:t>Standard </a:t>
            </a:r>
            <a:r>
              <a:rPr lang="en-US" sz="9600" b="1" dirty="0"/>
              <a:t>Not Met- 9</a:t>
            </a:r>
            <a:r>
              <a:rPr lang="en-US" sz="9600" b="1" dirty="0" smtClean="0"/>
              <a:t>%</a:t>
            </a:r>
          </a:p>
          <a:p>
            <a:pPr marL="0" indent="0">
              <a:lnSpc>
                <a:spcPct val="120000"/>
              </a:lnSpc>
              <a:buNone/>
            </a:pPr>
            <a:endParaRPr lang="en-US" sz="9600" b="1" dirty="0"/>
          </a:p>
          <a:p>
            <a:pPr marL="0" indent="0">
              <a:lnSpc>
                <a:spcPct val="120000"/>
              </a:lnSpc>
              <a:buNone/>
            </a:pPr>
            <a:r>
              <a:rPr lang="en-US" sz="9600" b="1" dirty="0"/>
              <a:t>Irvington </a:t>
            </a:r>
            <a:r>
              <a:rPr lang="en-US" sz="9600" b="1" dirty="0" smtClean="0"/>
              <a:t>2016</a:t>
            </a:r>
            <a:r>
              <a:rPr lang="en-US" sz="9600" b="1" dirty="0"/>
              <a:t> ELA CAASP Data:</a:t>
            </a:r>
            <a:r>
              <a:rPr lang="en-US" sz="9600" dirty="0"/>
              <a:t/>
            </a:r>
            <a:br>
              <a:rPr lang="en-US" sz="9600" dirty="0"/>
            </a:br>
            <a:r>
              <a:rPr lang="en-US" sz="9600" dirty="0"/>
              <a:t>Standard Exceeded- </a:t>
            </a:r>
            <a:r>
              <a:rPr lang="en-US" sz="9600" dirty="0" smtClean="0"/>
              <a:t>54%</a:t>
            </a:r>
            <a:r>
              <a:rPr lang="en-US" sz="9600" dirty="0"/>
              <a:t/>
            </a:r>
            <a:br>
              <a:rPr lang="en-US" sz="9600" dirty="0"/>
            </a:br>
            <a:r>
              <a:rPr lang="en-US" sz="9600" dirty="0"/>
              <a:t>Standard Met- </a:t>
            </a:r>
            <a:r>
              <a:rPr lang="en-US" sz="9600" dirty="0" smtClean="0"/>
              <a:t>25%</a:t>
            </a:r>
            <a:r>
              <a:rPr lang="en-US" sz="9600" dirty="0"/>
              <a:t/>
            </a:r>
            <a:br>
              <a:rPr lang="en-US" sz="9600" dirty="0"/>
            </a:br>
            <a:r>
              <a:rPr lang="en-US" sz="9600" b="1" dirty="0"/>
              <a:t>Standard Nearly Met- </a:t>
            </a:r>
            <a:r>
              <a:rPr lang="en-US" sz="9600" b="1" dirty="0" smtClean="0"/>
              <a:t>13%</a:t>
            </a:r>
            <a:r>
              <a:rPr lang="en-US" sz="9600" b="1" dirty="0"/>
              <a:t/>
            </a:r>
            <a:br>
              <a:rPr lang="en-US" sz="9600" b="1" dirty="0"/>
            </a:br>
            <a:r>
              <a:rPr lang="en-US" sz="9600" b="1" dirty="0"/>
              <a:t>Standard Not Met- </a:t>
            </a:r>
            <a:r>
              <a:rPr lang="en-US" sz="9600" b="1" dirty="0" smtClean="0"/>
              <a:t>7%</a:t>
            </a:r>
            <a:r>
              <a:rPr lang="en-US" sz="9600" dirty="0"/>
              <a:t/>
            </a:r>
            <a:br>
              <a:rPr lang="en-US" sz="9600" dirty="0"/>
            </a:br>
            <a:endParaRPr lang="en-US" sz="9600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079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CAASP Math 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198151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7200" b="1" dirty="0" smtClean="0"/>
          </a:p>
          <a:p>
            <a:pPr marL="0" indent="0">
              <a:buNone/>
            </a:pPr>
            <a:r>
              <a:rPr lang="en-US" sz="9600" b="1" dirty="0" smtClean="0"/>
              <a:t>Irvington</a:t>
            </a:r>
            <a:r>
              <a:rPr lang="en-US" sz="9600" b="1" dirty="0"/>
              <a:t> 2015 CAASP Math </a:t>
            </a:r>
            <a:r>
              <a:rPr lang="en-US" sz="9600" b="1" dirty="0" smtClean="0"/>
              <a:t>Data (All 11</a:t>
            </a:r>
            <a:r>
              <a:rPr lang="en-US" sz="9600" b="1" baseline="30000" dirty="0" smtClean="0"/>
              <a:t>th</a:t>
            </a:r>
            <a:r>
              <a:rPr lang="en-US" sz="9600" b="1" dirty="0" smtClean="0"/>
              <a:t> gr. students):</a:t>
            </a:r>
          </a:p>
          <a:p>
            <a:pPr marL="0" indent="0">
              <a:buNone/>
            </a:pPr>
            <a:r>
              <a:rPr lang="en-US" sz="7200" dirty="0"/>
              <a:t/>
            </a:r>
            <a:br>
              <a:rPr lang="en-US" sz="7200" dirty="0"/>
            </a:br>
            <a:r>
              <a:rPr lang="en-US" sz="11200" dirty="0" smtClean="0"/>
              <a:t>Standard </a:t>
            </a:r>
            <a:r>
              <a:rPr lang="en-US" sz="11200" dirty="0"/>
              <a:t>Exceeded- 49%</a:t>
            </a:r>
            <a:br>
              <a:rPr lang="en-US" sz="11200" dirty="0"/>
            </a:br>
            <a:r>
              <a:rPr lang="en-US" sz="11200" dirty="0" smtClean="0"/>
              <a:t>Standard </a:t>
            </a:r>
            <a:r>
              <a:rPr lang="en-US" sz="11200" dirty="0"/>
              <a:t>Met- 19%</a:t>
            </a:r>
            <a:br>
              <a:rPr lang="en-US" sz="11200" dirty="0"/>
            </a:br>
            <a:r>
              <a:rPr lang="en-US" sz="11200" b="1" dirty="0" smtClean="0"/>
              <a:t>Standard </a:t>
            </a:r>
            <a:r>
              <a:rPr lang="en-US" sz="11200" b="1" dirty="0"/>
              <a:t>Nearly Met- 19%</a:t>
            </a:r>
            <a:br>
              <a:rPr lang="en-US" sz="11200" b="1" dirty="0"/>
            </a:br>
            <a:r>
              <a:rPr lang="en-US" sz="11200" b="1" dirty="0" smtClean="0"/>
              <a:t>Standard </a:t>
            </a:r>
            <a:r>
              <a:rPr lang="en-US" sz="11200" b="1" dirty="0"/>
              <a:t>Not Met- 13</a:t>
            </a:r>
            <a:r>
              <a:rPr lang="en-US" sz="11200" b="1" dirty="0" smtClean="0"/>
              <a:t>%</a:t>
            </a:r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533400" y="4191000"/>
            <a:ext cx="8382000" cy="198151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endParaRPr lang="en-US" sz="7200" b="1" dirty="0" smtClean="0"/>
          </a:p>
          <a:p>
            <a:pPr marL="0" indent="0">
              <a:buFont typeface="Wingdings 2"/>
              <a:buNone/>
            </a:pPr>
            <a:r>
              <a:rPr lang="en-US" sz="9600" b="1" dirty="0" smtClean="0"/>
              <a:t>Irvington 2016 CAASP Math Data (All 11</a:t>
            </a:r>
            <a:r>
              <a:rPr lang="en-US" sz="9600" b="1" baseline="30000" dirty="0" smtClean="0"/>
              <a:t>th</a:t>
            </a:r>
            <a:r>
              <a:rPr lang="en-US" sz="9600" b="1" dirty="0" smtClean="0"/>
              <a:t> gr. students):</a:t>
            </a:r>
          </a:p>
          <a:p>
            <a:pPr marL="0" indent="0">
              <a:buFont typeface="Wingdings 2"/>
              <a:buNone/>
            </a:pP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11200" dirty="0" smtClean="0"/>
              <a:t>Standard Exceeded- 49%</a:t>
            </a:r>
            <a:br>
              <a:rPr lang="en-US" sz="11200" dirty="0" smtClean="0"/>
            </a:br>
            <a:r>
              <a:rPr lang="en-US" sz="11200" dirty="0" smtClean="0"/>
              <a:t>Standard Met- 21%</a:t>
            </a:r>
            <a:br>
              <a:rPr lang="en-US" sz="11200" dirty="0" smtClean="0"/>
            </a:br>
            <a:r>
              <a:rPr lang="en-US" sz="11200" b="1" dirty="0" smtClean="0"/>
              <a:t>Standard Nearly Met- 11%</a:t>
            </a:r>
            <a:br>
              <a:rPr lang="en-US" sz="11200" b="1" dirty="0" smtClean="0"/>
            </a:br>
            <a:r>
              <a:rPr lang="en-US" sz="11200" b="1" dirty="0" smtClean="0"/>
              <a:t>Standard Not Met- 19%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566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EAP?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47800"/>
            <a:ext cx="7010400" cy="5257800"/>
          </a:xfrm>
        </p:spPr>
      </p:pic>
    </p:spTree>
    <p:extLst>
      <p:ext uri="{BB962C8B-B14F-4D97-AF65-F5344CB8AC3E}">
        <p14:creationId xmlns:p14="http://schemas.microsoft.com/office/powerpoint/2010/main" val="2691579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Irvington EAP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Irvington 2015 </a:t>
            </a:r>
            <a:r>
              <a:rPr lang="en-US" b="1" dirty="0" smtClean="0"/>
              <a:t> CAASP ELA</a:t>
            </a:r>
            <a:r>
              <a:rPr lang="en-US" b="1" dirty="0"/>
              <a:t> Data:</a:t>
            </a:r>
            <a:br>
              <a:rPr lang="en-US" b="1" dirty="0"/>
            </a:br>
            <a:r>
              <a:rPr lang="en-US" dirty="0"/>
              <a:t>Standard Exceeded- 47</a:t>
            </a:r>
            <a:r>
              <a:rPr lang="en-US" dirty="0" smtClean="0"/>
              <a:t>% - Ready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Standard Met- 29</a:t>
            </a:r>
            <a:r>
              <a:rPr lang="en-US" dirty="0" smtClean="0"/>
              <a:t>% - </a:t>
            </a:r>
            <a:r>
              <a:rPr lang="en-US" dirty="0" smtClean="0">
                <a:solidFill>
                  <a:srgbClr val="002060"/>
                </a:solidFill>
              </a:rPr>
              <a:t>Conditionally Ready</a:t>
            </a:r>
            <a:r>
              <a:rPr lang="en-US" dirty="0">
                <a:solidFill>
                  <a:srgbClr val="002060"/>
                </a:solidFill>
              </a:rPr>
              <a:t/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/>
              <a:t>Standard Nearly Met- 15</a:t>
            </a:r>
            <a:r>
              <a:rPr lang="en-US" dirty="0" smtClean="0"/>
              <a:t>% - Not Yet Ready</a:t>
            </a:r>
          </a:p>
          <a:p>
            <a:pPr marL="0" indent="0">
              <a:buNone/>
            </a:pPr>
            <a:r>
              <a:rPr lang="en-US" dirty="0"/>
              <a:t>Standard Not Met- 9</a:t>
            </a:r>
            <a:r>
              <a:rPr lang="en-US" dirty="0" smtClean="0"/>
              <a:t>% - Not Ready</a:t>
            </a:r>
            <a:endParaRPr lang="en-US" dirty="0"/>
          </a:p>
          <a:p>
            <a:pPr marL="0" indent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b="1" dirty="0"/>
              <a:t>Irvington 2015 CAASP Math Data</a:t>
            </a:r>
            <a:br>
              <a:rPr lang="en-US" b="1" dirty="0"/>
            </a:br>
            <a:r>
              <a:rPr lang="en-US" dirty="0" smtClean="0"/>
              <a:t>Standard </a:t>
            </a:r>
            <a:r>
              <a:rPr lang="en-US" dirty="0"/>
              <a:t>Exceeded- 49</a:t>
            </a:r>
            <a:r>
              <a:rPr lang="en-US" dirty="0" smtClean="0"/>
              <a:t>% - Ready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Standard Met- 19</a:t>
            </a:r>
            <a:r>
              <a:rPr lang="en-US" dirty="0" smtClean="0"/>
              <a:t>% - </a:t>
            </a:r>
            <a:r>
              <a:rPr lang="en-US" dirty="0" smtClean="0">
                <a:solidFill>
                  <a:srgbClr val="002060"/>
                </a:solidFill>
              </a:rPr>
              <a:t>Conditionally Ready</a:t>
            </a: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/>
              <a:t>Standard Nearly Met- 19</a:t>
            </a:r>
            <a:r>
              <a:rPr lang="en-US" dirty="0" smtClean="0"/>
              <a:t>% - Not Yet Ready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Standard Not Met- 13</a:t>
            </a:r>
            <a:r>
              <a:rPr lang="en-US" dirty="0" smtClean="0"/>
              <a:t>% - Not Ready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503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Students Get </a:t>
            </a:r>
            <a:r>
              <a:rPr lang="en-US" b="1" i="1" dirty="0" smtClean="0">
                <a:solidFill>
                  <a:schemeClr val="tx1"/>
                </a:solidFill>
              </a:rPr>
              <a:t>Ready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395622"/>
            <a:ext cx="4038600" cy="302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ELA ACT Score: 19-21</a:t>
            </a:r>
          </a:p>
          <a:p>
            <a:r>
              <a:rPr lang="en-US" sz="2400" dirty="0" smtClean="0"/>
              <a:t>Math ACT Score: 20-22</a:t>
            </a:r>
          </a:p>
          <a:p>
            <a:r>
              <a:rPr lang="en-US" sz="2400" dirty="0" smtClean="0"/>
              <a:t>ELA SAT: 460-490</a:t>
            </a:r>
          </a:p>
          <a:p>
            <a:r>
              <a:rPr lang="en-US" sz="2400" dirty="0" smtClean="0"/>
              <a:t>Math SAT: 490-540</a:t>
            </a:r>
          </a:p>
          <a:p>
            <a:r>
              <a:rPr lang="en-US" sz="2400" dirty="0" smtClean="0"/>
              <a:t>English Reading and Writing Curriculum (ERWC)</a:t>
            </a:r>
          </a:p>
          <a:p>
            <a:r>
              <a:rPr lang="en-US" sz="2400" dirty="0" smtClean="0"/>
              <a:t>AP English</a:t>
            </a:r>
          </a:p>
          <a:p>
            <a:r>
              <a:rPr lang="en-US" sz="2400" dirty="0" smtClean="0"/>
              <a:t>Math class w/</a:t>
            </a:r>
            <a:r>
              <a:rPr lang="en-US" sz="2400" dirty="0" err="1" smtClean="0"/>
              <a:t>Alg</a:t>
            </a:r>
            <a:r>
              <a:rPr lang="en-US" sz="2400" dirty="0" smtClean="0"/>
              <a:t> II/Trig as Pre-Req.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509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SPPA PLAN DEVELOPMENT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0266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1848"/>
            <a:ext cx="5181600" cy="647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086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15-16 SPPA/LCAP Goals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u="sng" dirty="0" smtClean="0"/>
              <a:t>Goal 1</a:t>
            </a:r>
          </a:p>
          <a:p>
            <a:pPr marL="0" indent="0">
              <a:buNone/>
            </a:pPr>
            <a:r>
              <a:rPr lang="en-US" b="1" dirty="0" smtClean="0"/>
              <a:t>Category A/</a:t>
            </a:r>
            <a:r>
              <a:rPr lang="en-US" b="1" dirty="0"/>
              <a:t>Priority </a:t>
            </a:r>
            <a:r>
              <a:rPr lang="en-US" b="1" dirty="0" smtClean="0"/>
              <a:t>7: Conditions of  Learning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By 2016 (due to timing of SPPA plan development), increase the number of students eligible for the CSU/UC system by 3</a:t>
            </a:r>
            <a:r>
              <a:rPr lang="en-US" dirty="0" smtClean="0"/>
              <a:t>%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800" dirty="0" smtClean="0"/>
              <a:t>Description: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The percentage of graduating seniors who completed the CSU A-G requirements and were eligible for CSU admission for the graduating class of 2014 was 75%. In evaluating the</a:t>
            </a:r>
          </a:p>
          <a:p>
            <a:pPr marL="0" indent="0">
              <a:buNone/>
            </a:pPr>
            <a:r>
              <a:rPr lang="en-US" sz="1800" dirty="0"/>
              <a:t>data, we determined that there were factors we can control that contributed to this percentage. We identified a significant group of 11th grade students who drop out of </a:t>
            </a:r>
            <a:r>
              <a:rPr lang="en-US" sz="1800" dirty="0" smtClean="0"/>
              <a:t>the second </a:t>
            </a:r>
            <a:r>
              <a:rPr lang="en-US" sz="1800" dirty="0"/>
              <a:t>semester of a required course (Physical Science, Algebra 2, or the 2nd year of a world language class. Additionally, we identified students who did not enroll in all of </a:t>
            </a:r>
            <a:r>
              <a:rPr lang="en-US" sz="1800" dirty="0" smtClean="0"/>
              <a:t>the required </a:t>
            </a:r>
            <a:r>
              <a:rPr lang="en-US" sz="1800" dirty="0"/>
              <a:t>A-G Courses in grades 9-12.</a:t>
            </a:r>
          </a:p>
        </p:txBody>
      </p:sp>
    </p:spTree>
    <p:extLst>
      <p:ext uri="{BB962C8B-B14F-4D97-AF65-F5344CB8AC3E}">
        <p14:creationId xmlns:p14="http://schemas.microsoft.com/office/powerpoint/2010/main" val="27874830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201</TotalTime>
  <Words>299</Words>
  <Application>Microsoft Office PowerPoint</Application>
  <PresentationFormat>On-screen Show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Foundry</vt:lpstr>
      <vt:lpstr>SPPA/LCAP Presentation</vt:lpstr>
      <vt:lpstr>CAASP ELA Data</vt:lpstr>
      <vt:lpstr>CAASP Math Data</vt:lpstr>
      <vt:lpstr>What is EAP?</vt:lpstr>
      <vt:lpstr>Irvington EAP Results</vt:lpstr>
      <vt:lpstr>How Do Students Get Ready?</vt:lpstr>
      <vt:lpstr>SPPA PLAN DEVELOPMENT</vt:lpstr>
      <vt:lpstr>PowerPoint Presentation</vt:lpstr>
      <vt:lpstr>15-16 SPPA/LCAP Goals</vt:lpstr>
      <vt:lpstr>15-16 SPPA/LCAP Goals</vt:lpstr>
      <vt:lpstr>15-16 SPPA/LCAP Goals</vt:lpstr>
      <vt:lpstr>16-17 SPPA Timeline</vt:lpstr>
      <vt:lpstr>Irvington SPPA Development Timeline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SPPA/LCAP Presentation</dc:title>
  <dc:creator>ssmoot</dc:creator>
  <cp:lastModifiedBy>ssmoot</cp:lastModifiedBy>
  <cp:revision>13</cp:revision>
  <dcterms:created xsi:type="dcterms:W3CDTF">2016-02-09T16:13:31Z</dcterms:created>
  <dcterms:modified xsi:type="dcterms:W3CDTF">2017-02-09T17:11:36Z</dcterms:modified>
</cp:coreProperties>
</file>