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70" r:id="rId9"/>
    <p:sldId id="267" r:id="rId10"/>
    <p:sldId id="269" r:id="rId11"/>
    <p:sldId id="268" r:id="rId12"/>
    <p:sldId id="264" r:id="rId13"/>
    <p:sldId id="263" r:id="rId14"/>
    <p:sldId id="265"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F60B3C-1E32-5046-81E6-A02380451EBD}"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750AD-A9E4-8147-8AA5-21023CB5EA53}" type="slidenum">
              <a:rPr lang="en-US" smtClean="0"/>
              <a:t>‹#›</a:t>
            </a:fld>
            <a:endParaRPr lang="en-US"/>
          </a:p>
        </p:txBody>
      </p:sp>
    </p:spTree>
    <p:extLst>
      <p:ext uri="{BB962C8B-B14F-4D97-AF65-F5344CB8AC3E}">
        <p14:creationId xmlns:p14="http://schemas.microsoft.com/office/powerpoint/2010/main" val="173008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60B3C-1E32-5046-81E6-A02380451EBD}"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750AD-A9E4-8147-8AA5-21023CB5EA53}" type="slidenum">
              <a:rPr lang="en-US" smtClean="0"/>
              <a:t>‹#›</a:t>
            </a:fld>
            <a:endParaRPr lang="en-US"/>
          </a:p>
        </p:txBody>
      </p:sp>
    </p:spTree>
    <p:extLst>
      <p:ext uri="{BB962C8B-B14F-4D97-AF65-F5344CB8AC3E}">
        <p14:creationId xmlns:p14="http://schemas.microsoft.com/office/powerpoint/2010/main" val="234060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60B3C-1E32-5046-81E6-A02380451EBD}"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750AD-A9E4-8147-8AA5-21023CB5EA53}" type="slidenum">
              <a:rPr lang="en-US" smtClean="0"/>
              <a:t>‹#›</a:t>
            </a:fld>
            <a:endParaRPr lang="en-US"/>
          </a:p>
        </p:txBody>
      </p:sp>
    </p:spTree>
    <p:extLst>
      <p:ext uri="{BB962C8B-B14F-4D97-AF65-F5344CB8AC3E}">
        <p14:creationId xmlns:p14="http://schemas.microsoft.com/office/powerpoint/2010/main" val="40055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60B3C-1E32-5046-81E6-A02380451EBD}"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750AD-A9E4-8147-8AA5-21023CB5EA53}" type="slidenum">
              <a:rPr lang="en-US" smtClean="0"/>
              <a:t>‹#›</a:t>
            </a:fld>
            <a:endParaRPr lang="en-US"/>
          </a:p>
        </p:txBody>
      </p:sp>
    </p:spTree>
    <p:extLst>
      <p:ext uri="{BB962C8B-B14F-4D97-AF65-F5344CB8AC3E}">
        <p14:creationId xmlns:p14="http://schemas.microsoft.com/office/powerpoint/2010/main" val="17271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60B3C-1E32-5046-81E6-A02380451EBD}"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750AD-A9E4-8147-8AA5-21023CB5EA53}" type="slidenum">
              <a:rPr lang="en-US" smtClean="0"/>
              <a:t>‹#›</a:t>
            </a:fld>
            <a:endParaRPr lang="en-US"/>
          </a:p>
        </p:txBody>
      </p:sp>
    </p:spTree>
    <p:extLst>
      <p:ext uri="{BB962C8B-B14F-4D97-AF65-F5344CB8AC3E}">
        <p14:creationId xmlns:p14="http://schemas.microsoft.com/office/powerpoint/2010/main" val="213559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60B3C-1E32-5046-81E6-A02380451EBD}"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750AD-A9E4-8147-8AA5-21023CB5EA53}" type="slidenum">
              <a:rPr lang="en-US" smtClean="0"/>
              <a:t>‹#›</a:t>
            </a:fld>
            <a:endParaRPr lang="en-US"/>
          </a:p>
        </p:txBody>
      </p:sp>
    </p:spTree>
    <p:extLst>
      <p:ext uri="{BB962C8B-B14F-4D97-AF65-F5344CB8AC3E}">
        <p14:creationId xmlns:p14="http://schemas.microsoft.com/office/powerpoint/2010/main" val="299045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F60B3C-1E32-5046-81E6-A02380451EBD}" type="datetimeFigureOut">
              <a:rPr lang="en-US" smtClean="0"/>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6750AD-A9E4-8147-8AA5-21023CB5EA53}" type="slidenum">
              <a:rPr lang="en-US" smtClean="0"/>
              <a:t>‹#›</a:t>
            </a:fld>
            <a:endParaRPr lang="en-US"/>
          </a:p>
        </p:txBody>
      </p:sp>
    </p:spTree>
    <p:extLst>
      <p:ext uri="{BB962C8B-B14F-4D97-AF65-F5344CB8AC3E}">
        <p14:creationId xmlns:p14="http://schemas.microsoft.com/office/powerpoint/2010/main" val="215646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60B3C-1E32-5046-81E6-A02380451EBD}" type="datetimeFigureOut">
              <a:rPr lang="en-US" smtClean="0"/>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6750AD-A9E4-8147-8AA5-21023CB5EA53}" type="slidenum">
              <a:rPr lang="en-US" smtClean="0"/>
              <a:t>‹#›</a:t>
            </a:fld>
            <a:endParaRPr lang="en-US"/>
          </a:p>
        </p:txBody>
      </p:sp>
    </p:spTree>
    <p:extLst>
      <p:ext uri="{BB962C8B-B14F-4D97-AF65-F5344CB8AC3E}">
        <p14:creationId xmlns:p14="http://schemas.microsoft.com/office/powerpoint/2010/main" val="64218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60B3C-1E32-5046-81E6-A02380451EBD}" type="datetimeFigureOut">
              <a:rPr lang="en-US" smtClean="0"/>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6750AD-A9E4-8147-8AA5-21023CB5EA53}" type="slidenum">
              <a:rPr lang="en-US" smtClean="0"/>
              <a:t>‹#›</a:t>
            </a:fld>
            <a:endParaRPr lang="en-US"/>
          </a:p>
        </p:txBody>
      </p:sp>
    </p:spTree>
    <p:extLst>
      <p:ext uri="{BB962C8B-B14F-4D97-AF65-F5344CB8AC3E}">
        <p14:creationId xmlns:p14="http://schemas.microsoft.com/office/powerpoint/2010/main" val="347786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60B3C-1E32-5046-81E6-A02380451EBD}"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750AD-A9E4-8147-8AA5-21023CB5EA53}" type="slidenum">
              <a:rPr lang="en-US" smtClean="0"/>
              <a:t>‹#›</a:t>
            </a:fld>
            <a:endParaRPr lang="en-US"/>
          </a:p>
        </p:txBody>
      </p:sp>
    </p:spTree>
    <p:extLst>
      <p:ext uri="{BB962C8B-B14F-4D97-AF65-F5344CB8AC3E}">
        <p14:creationId xmlns:p14="http://schemas.microsoft.com/office/powerpoint/2010/main" val="171590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60B3C-1E32-5046-81E6-A02380451EBD}"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750AD-A9E4-8147-8AA5-21023CB5EA53}" type="slidenum">
              <a:rPr lang="en-US" smtClean="0"/>
              <a:t>‹#›</a:t>
            </a:fld>
            <a:endParaRPr lang="en-US"/>
          </a:p>
        </p:txBody>
      </p:sp>
    </p:spTree>
    <p:extLst>
      <p:ext uri="{BB962C8B-B14F-4D97-AF65-F5344CB8AC3E}">
        <p14:creationId xmlns:p14="http://schemas.microsoft.com/office/powerpoint/2010/main" val="17483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60B3C-1E32-5046-81E6-A02380451EBD}" type="datetimeFigureOut">
              <a:rPr lang="en-US" smtClean="0"/>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750AD-A9E4-8147-8AA5-21023CB5EA53}" type="slidenum">
              <a:rPr lang="en-US" smtClean="0"/>
              <a:t>‹#›</a:t>
            </a:fld>
            <a:endParaRPr lang="en-US"/>
          </a:p>
        </p:txBody>
      </p:sp>
    </p:spTree>
    <p:extLst>
      <p:ext uri="{BB962C8B-B14F-4D97-AF65-F5344CB8AC3E}">
        <p14:creationId xmlns:p14="http://schemas.microsoft.com/office/powerpoint/2010/main" val="3199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5460"/>
            <a:ext cx="7772400" cy="1470025"/>
          </a:xfrm>
        </p:spPr>
        <p:txBody>
          <a:bodyPr/>
          <a:lstStyle/>
          <a:p>
            <a:r>
              <a:rPr lang="en-US" dirty="0" smtClean="0"/>
              <a:t>Lacrosse Skills</a:t>
            </a:r>
            <a:br>
              <a:rPr lang="en-US" dirty="0" smtClean="0"/>
            </a:br>
            <a:r>
              <a:rPr lang="en-US" dirty="0" smtClean="0"/>
              <a:t>Overview</a:t>
            </a:r>
            <a:endParaRPr lang="en-US" dirty="0"/>
          </a:p>
        </p:txBody>
      </p:sp>
      <p:sp>
        <p:nvSpPr>
          <p:cNvPr id="3" name="Subtitle 2"/>
          <p:cNvSpPr>
            <a:spLocks noGrp="1"/>
          </p:cNvSpPr>
          <p:nvPr>
            <p:ph type="subTitle" idx="1"/>
          </p:nvPr>
        </p:nvSpPr>
        <p:spPr>
          <a:xfrm>
            <a:off x="461770" y="3136735"/>
            <a:ext cx="7996430" cy="3521985"/>
          </a:xfrm>
        </p:spPr>
        <p:txBody>
          <a:bodyPr>
            <a:normAutofit fontScale="92500" lnSpcReduction="20000"/>
          </a:bodyPr>
          <a:lstStyle/>
          <a:p>
            <a:r>
              <a:rPr lang="en-US" dirty="0">
                <a:solidFill>
                  <a:schemeClr val="tx1"/>
                </a:solidFill>
              </a:rPr>
              <a:t>The game of lacrosse requires certain skills that will help a player handle a lacrosse ball effectively, ultimately providing the opportunity for a shot or goal. These basic ball skills include scooping, passing, catching, cradling and shooting. Lacrosse is also a very physical sport and requires an understanding of </a:t>
            </a:r>
            <a:r>
              <a:rPr lang="en-US" dirty="0" smtClean="0">
                <a:solidFill>
                  <a:schemeClr val="tx1"/>
                </a:solidFill>
              </a:rPr>
              <a:t>dodging </a:t>
            </a:r>
            <a:r>
              <a:rPr lang="en-US" dirty="0">
                <a:solidFill>
                  <a:schemeClr val="tx1"/>
                </a:solidFill>
              </a:rPr>
              <a:t>techniques. Practicing and mastering these basic skills will make for a more rewarding playing experience.</a:t>
            </a:r>
          </a:p>
        </p:txBody>
      </p:sp>
      <p:pic>
        <p:nvPicPr>
          <p:cNvPr id="4" name="Picture 3"/>
          <p:cNvPicPr>
            <a:picLocks noChangeAspect="1"/>
          </p:cNvPicPr>
          <p:nvPr/>
        </p:nvPicPr>
        <p:blipFill>
          <a:blip r:embed="rId2"/>
          <a:stretch>
            <a:fillRect/>
          </a:stretch>
        </p:blipFill>
        <p:spPr>
          <a:xfrm>
            <a:off x="327087" y="340777"/>
            <a:ext cx="2396445" cy="2396445"/>
          </a:xfrm>
          <a:prstGeom prst="rect">
            <a:avLst/>
          </a:prstGeom>
        </p:spPr>
      </p:pic>
      <p:pic>
        <p:nvPicPr>
          <p:cNvPr id="5" name="Picture 4"/>
          <p:cNvPicPr>
            <a:picLocks noChangeAspect="1"/>
          </p:cNvPicPr>
          <p:nvPr/>
        </p:nvPicPr>
        <p:blipFill>
          <a:blip r:embed="rId3"/>
          <a:stretch>
            <a:fillRect/>
          </a:stretch>
        </p:blipFill>
        <p:spPr>
          <a:xfrm>
            <a:off x="6485424" y="475460"/>
            <a:ext cx="1383899" cy="2214238"/>
          </a:xfrm>
          <a:prstGeom prst="rect">
            <a:avLst/>
          </a:prstGeom>
        </p:spPr>
      </p:pic>
      <p:pic>
        <p:nvPicPr>
          <p:cNvPr id="6" name="Picture 5"/>
          <p:cNvPicPr>
            <a:picLocks noChangeAspect="1"/>
          </p:cNvPicPr>
          <p:nvPr/>
        </p:nvPicPr>
        <p:blipFill>
          <a:blip r:embed="rId4"/>
          <a:stretch>
            <a:fillRect/>
          </a:stretch>
        </p:blipFill>
        <p:spPr>
          <a:xfrm>
            <a:off x="4204582" y="1945484"/>
            <a:ext cx="811917" cy="1287469"/>
          </a:xfrm>
          <a:prstGeom prst="rect">
            <a:avLst/>
          </a:prstGeom>
        </p:spPr>
      </p:pic>
    </p:spTree>
    <p:extLst>
      <p:ext uri="{BB962C8B-B14F-4D97-AF65-F5344CB8AC3E}">
        <p14:creationId xmlns:p14="http://schemas.microsoft.com/office/powerpoint/2010/main" val="74187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3"/>
            <a:ext cx="8229600" cy="1143000"/>
          </a:xfrm>
        </p:spPr>
        <p:txBody>
          <a:bodyPr/>
          <a:lstStyle/>
          <a:p>
            <a:r>
              <a:rPr lang="en-US" dirty="0" smtClean="0"/>
              <a:t>THE LACROSSE FIELD</a:t>
            </a:r>
            <a:endParaRPr lang="en-US" dirty="0"/>
          </a:p>
        </p:txBody>
      </p:sp>
      <p:pic>
        <p:nvPicPr>
          <p:cNvPr id="4" name="Picture 3"/>
          <p:cNvPicPr>
            <a:picLocks noChangeAspect="1"/>
          </p:cNvPicPr>
          <p:nvPr/>
        </p:nvPicPr>
        <p:blipFill>
          <a:blip r:embed="rId2"/>
          <a:stretch>
            <a:fillRect/>
          </a:stretch>
        </p:blipFill>
        <p:spPr>
          <a:xfrm>
            <a:off x="457200" y="1128724"/>
            <a:ext cx="8044095" cy="5480040"/>
          </a:xfrm>
          <a:prstGeom prst="rect">
            <a:avLst/>
          </a:prstGeom>
        </p:spPr>
      </p:pic>
    </p:spTree>
    <p:extLst>
      <p:ext uri="{BB962C8B-B14F-4D97-AF65-F5344CB8AC3E}">
        <p14:creationId xmlns:p14="http://schemas.microsoft.com/office/powerpoint/2010/main" val="164199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lacrosse stick or “</a:t>
            </a:r>
            <a:r>
              <a:rPr lang="en-US" dirty="0" err="1" smtClean="0"/>
              <a:t>crosse</a:t>
            </a:r>
            <a:r>
              <a:rPr lang="en-US" dirty="0" smtClean="0"/>
              <a:t>”</a:t>
            </a:r>
            <a:endParaRPr lang="en-US" dirty="0"/>
          </a:p>
        </p:txBody>
      </p:sp>
      <p:pic>
        <p:nvPicPr>
          <p:cNvPr id="4" name="Picture 3" descr="Screen Shot 2014-09-05 at 12.08.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391" y="1226977"/>
            <a:ext cx="5414841" cy="5631023"/>
          </a:xfrm>
          <a:prstGeom prst="rect">
            <a:avLst/>
          </a:prstGeom>
        </p:spPr>
      </p:pic>
    </p:spTree>
    <p:extLst>
      <p:ext uri="{BB962C8B-B14F-4D97-AF65-F5344CB8AC3E}">
        <p14:creationId xmlns:p14="http://schemas.microsoft.com/office/powerpoint/2010/main" val="358496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938"/>
            <a:ext cx="8229600" cy="1176262"/>
          </a:xfrm>
        </p:spPr>
        <p:txBody>
          <a:bodyPr>
            <a:normAutofit fontScale="90000"/>
          </a:bodyPr>
          <a:lstStyle/>
          <a:p>
            <a:r>
              <a:rPr lang="en-US" sz="4000" b="1" dirty="0" smtClean="0"/>
              <a:t>History</a:t>
            </a:r>
            <a:r>
              <a:rPr lang="en-US" sz="3200" dirty="0" smtClean="0"/>
              <a:t/>
            </a:r>
            <a:br>
              <a:rPr lang="en-US" sz="3200" dirty="0" smtClean="0"/>
            </a:br>
            <a:r>
              <a:rPr lang="en-US" sz="3200" dirty="0" smtClean="0"/>
              <a:t>Lacrosse is the national game of Canada. It was invented by the Native Americans.</a:t>
            </a:r>
            <a:br>
              <a:rPr lang="en-US" sz="3200" dirty="0" smtClean="0"/>
            </a:br>
            <a:endParaRPr lang="en-US" sz="3200"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sz="4200" b="1" dirty="0" smtClean="0"/>
              <a:t>Stick Terms</a:t>
            </a:r>
            <a:endParaRPr lang="en-US" sz="4200" b="1" dirty="0"/>
          </a:p>
          <a:p>
            <a:pPr marL="0" indent="0">
              <a:buNone/>
            </a:pPr>
            <a:r>
              <a:rPr lang="en-US" b="1" dirty="0" smtClean="0"/>
              <a:t>Crosse </a:t>
            </a:r>
            <a:r>
              <a:rPr lang="en-US" b="1" dirty="0"/>
              <a:t>or Basket</a:t>
            </a:r>
            <a:r>
              <a:rPr lang="en-US" dirty="0" smtClean="0"/>
              <a:t>: top </a:t>
            </a:r>
            <a:r>
              <a:rPr lang="en-US" dirty="0"/>
              <a:t>webbed part of the lacrosse </a:t>
            </a:r>
            <a:r>
              <a:rPr lang="en-US" dirty="0" smtClean="0"/>
              <a:t>stick</a:t>
            </a:r>
            <a:r>
              <a:rPr lang="en-US" dirty="0"/>
              <a:t> </a:t>
            </a:r>
            <a:endParaRPr lang="en-US" dirty="0" smtClean="0"/>
          </a:p>
          <a:p>
            <a:pPr marL="0" indent="0">
              <a:buNone/>
            </a:pPr>
            <a:r>
              <a:rPr lang="en-US" b="1" dirty="0" smtClean="0"/>
              <a:t>Shaft</a:t>
            </a:r>
            <a:r>
              <a:rPr lang="en-US" dirty="0"/>
              <a:t>: handle of the lacrosse stick use shoulder width grip</a:t>
            </a:r>
          </a:p>
          <a:p>
            <a:pPr marL="0" indent="0">
              <a:buNone/>
            </a:pPr>
            <a:r>
              <a:rPr lang="en-US" b="1" dirty="0" smtClean="0"/>
              <a:t>Butt</a:t>
            </a:r>
            <a:r>
              <a:rPr lang="en-US" b="1" dirty="0"/>
              <a:t>: </a:t>
            </a:r>
            <a:r>
              <a:rPr lang="en-US" dirty="0"/>
              <a:t>bottom of the lacrosse stick</a:t>
            </a:r>
          </a:p>
          <a:p>
            <a:pPr marL="0" indent="0">
              <a:buNone/>
            </a:pPr>
            <a:r>
              <a:rPr lang="en-US" b="1" dirty="0" smtClean="0"/>
              <a:t>Box</a:t>
            </a:r>
            <a:r>
              <a:rPr lang="en-US" dirty="0"/>
              <a:t>: area next to ear and above shoulder where carrying, catching and throwing take </a:t>
            </a:r>
            <a:r>
              <a:rPr lang="en-US" dirty="0" smtClean="0"/>
              <a:t>place</a:t>
            </a:r>
            <a:r>
              <a:rPr lang="en-US" dirty="0"/>
              <a:t> </a:t>
            </a:r>
          </a:p>
          <a:p>
            <a:pPr marL="0" indent="0">
              <a:buNone/>
            </a:pPr>
            <a:r>
              <a:rPr lang="en-US" b="1" dirty="0" smtClean="0"/>
              <a:t>Soft </a:t>
            </a:r>
            <a:r>
              <a:rPr lang="en-US" b="1" dirty="0"/>
              <a:t>hands</a:t>
            </a:r>
            <a:r>
              <a:rPr lang="en-US" dirty="0"/>
              <a:t>: act of giving on impact when catching the </a:t>
            </a:r>
            <a:r>
              <a:rPr lang="en-US" dirty="0" smtClean="0"/>
              <a:t>ball</a:t>
            </a:r>
            <a:r>
              <a:rPr lang="en-US" dirty="0"/>
              <a:t> </a:t>
            </a:r>
            <a:endParaRPr lang="en-US" dirty="0" smtClean="0"/>
          </a:p>
          <a:p>
            <a:pPr marL="0" indent="0">
              <a:buNone/>
            </a:pPr>
            <a:r>
              <a:rPr lang="en-US" b="1" dirty="0" smtClean="0"/>
              <a:t>Finishing </a:t>
            </a:r>
            <a:r>
              <a:rPr lang="en-US" b="1" dirty="0"/>
              <a:t>High</a:t>
            </a:r>
            <a:r>
              <a:rPr lang="en-US" dirty="0"/>
              <a:t>: short abrupt follow through used when </a:t>
            </a:r>
            <a:r>
              <a:rPr lang="en-US" dirty="0" smtClean="0"/>
              <a:t>throwing</a:t>
            </a:r>
          </a:p>
          <a:p>
            <a:pPr marL="0" indent="0">
              <a:buNone/>
            </a:pPr>
            <a:endParaRPr lang="en-US" dirty="0" smtClean="0"/>
          </a:p>
        </p:txBody>
      </p:sp>
    </p:spTree>
    <p:extLst>
      <p:ext uri="{BB962C8B-B14F-4D97-AF65-F5344CB8AC3E}">
        <p14:creationId xmlns:p14="http://schemas.microsoft.com/office/powerpoint/2010/main" val="90450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69"/>
            <a:ext cx="8229600" cy="1143000"/>
          </a:xfrm>
        </p:spPr>
        <p:txBody>
          <a:bodyPr/>
          <a:lstStyle/>
          <a:p>
            <a:r>
              <a:rPr lang="en-US" dirty="0" smtClean="0"/>
              <a:t>PE Lacrosse Rules</a:t>
            </a:r>
            <a:endParaRPr lang="en-US" dirty="0"/>
          </a:p>
        </p:txBody>
      </p:sp>
      <p:sp>
        <p:nvSpPr>
          <p:cNvPr id="3" name="Content Placeholder 2"/>
          <p:cNvSpPr>
            <a:spLocks noGrp="1"/>
          </p:cNvSpPr>
          <p:nvPr>
            <p:ph idx="1"/>
          </p:nvPr>
        </p:nvSpPr>
        <p:spPr>
          <a:xfrm>
            <a:off x="153923" y="1022886"/>
            <a:ext cx="8792863" cy="5568049"/>
          </a:xfrm>
        </p:spPr>
        <p:txBody>
          <a:bodyPr numCol="2">
            <a:noAutofit/>
          </a:bodyPr>
          <a:lstStyle/>
          <a:p>
            <a:r>
              <a:rPr lang="en-US" sz="2000" dirty="0"/>
              <a:t>No stick-to-stick contact.</a:t>
            </a:r>
          </a:p>
          <a:p>
            <a:r>
              <a:rPr lang="en-US" sz="2000" dirty="0"/>
              <a:t>No body-to-body or body-to-stick contact.</a:t>
            </a:r>
          </a:p>
          <a:p>
            <a:r>
              <a:rPr lang="en-US" sz="2000" dirty="0"/>
              <a:t>Two hands on the stick at all times.</a:t>
            </a:r>
          </a:p>
          <a:p>
            <a:r>
              <a:rPr lang="en-US" sz="2000" dirty="0"/>
              <a:t>Maintain control of your body at all times.</a:t>
            </a:r>
          </a:p>
          <a:p>
            <a:r>
              <a:rPr lang="en-US" sz="2000" dirty="0"/>
              <a:t>No covering the ball with your stick.</a:t>
            </a:r>
          </a:p>
          <a:p>
            <a:r>
              <a:rPr lang="en-US" sz="2000" dirty="0"/>
              <a:t>Respect your teammate and opponents at all times</a:t>
            </a:r>
            <a:r>
              <a:rPr lang="en-US" sz="2000" dirty="0" smtClean="0"/>
              <a:t>.</a:t>
            </a:r>
          </a:p>
          <a:p>
            <a:r>
              <a:rPr lang="en-US" sz="2000" dirty="0"/>
              <a:t>Three passes before </a:t>
            </a:r>
            <a:r>
              <a:rPr lang="en-US" sz="2000" dirty="0" smtClean="0"/>
              <a:t>shooting (one has to be to a female).</a:t>
            </a:r>
          </a:p>
          <a:p>
            <a:r>
              <a:rPr lang="en-US" sz="2000" dirty="0" smtClean="0"/>
              <a:t>Teams RO </a:t>
            </a:r>
            <a:r>
              <a:rPr lang="en-US" sz="2000" dirty="0"/>
              <a:t>SHAM BO to win first pass, to begin the </a:t>
            </a:r>
            <a:r>
              <a:rPr lang="en-US" sz="2000" dirty="0" smtClean="0"/>
              <a:t>game.</a:t>
            </a:r>
          </a:p>
          <a:p>
            <a:r>
              <a:rPr lang="en-US" sz="2000" dirty="0" smtClean="0"/>
              <a:t>No </a:t>
            </a:r>
            <a:r>
              <a:rPr lang="en-US" sz="2000" dirty="0"/>
              <a:t>one is allowed inside the crease while the ball is in </a:t>
            </a:r>
            <a:r>
              <a:rPr lang="en-US" sz="2000" dirty="0" smtClean="0"/>
              <a:t>play (other than the Goalie).</a:t>
            </a:r>
          </a:p>
          <a:p>
            <a:endParaRPr lang="en-US" sz="2000" dirty="0" smtClean="0"/>
          </a:p>
          <a:p>
            <a:r>
              <a:rPr lang="en-US" sz="2000" dirty="0" smtClean="0"/>
              <a:t>Crosses </a:t>
            </a:r>
            <a:r>
              <a:rPr lang="en-US" sz="2000" dirty="0"/>
              <a:t>(the stick) are not allowed in the </a:t>
            </a:r>
            <a:r>
              <a:rPr lang="en-US" sz="2000" dirty="0" smtClean="0"/>
              <a:t>crease.</a:t>
            </a:r>
          </a:p>
          <a:p>
            <a:r>
              <a:rPr lang="en-US" sz="2000" dirty="0" smtClean="0"/>
              <a:t> </a:t>
            </a:r>
            <a:r>
              <a:rPr lang="en-US" sz="2000" dirty="0"/>
              <a:t>A </a:t>
            </a:r>
            <a:r>
              <a:rPr lang="en-US" sz="2000" dirty="0" smtClean="0"/>
              <a:t>player </a:t>
            </a:r>
            <a:r>
              <a:rPr lang="en-US" sz="2000" dirty="0"/>
              <a:t>may only possess the ball for 5 </a:t>
            </a:r>
            <a:r>
              <a:rPr lang="en-US" sz="2000" dirty="0" smtClean="0"/>
              <a:t>seconds.</a:t>
            </a:r>
          </a:p>
          <a:p>
            <a:r>
              <a:rPr lang="en-US" sz="2000" dirty="0" smtClean="0"/>
              <a:t>If </a:t>
            </a:r>
            <a:r>
              <a:rPr lang="en-US" sz="2000" dirty="0"/>
              <a:t>a ball is stopped in the crease a defensive player may enter and obtain </a:t>
            </a:r>
            <a:r>
              <a:rPr lang="en-US" sz="2000" dirty="0" smtClean="0"/>
              <a:t>possession. </a:t>
            </a:r>
            <a:r>
              <a:rPr lang="en-US" sz="2000" dirty="0"/>
              <a:t>Dead </a:t>
            </a:r>
            <a:r>
              <a:rPr lang="en-US" sz="2000" dirty="0" smtClean="0"/>
              <a:t>ball (</a:t>
            </a:r>
            <a:r>
              <a:rPr lang="en-US" sz="2000" dirty="0"/>
              <a:t>inside the crease) restarts are taken from the top of the </a:t>
            </a:r>
            <a:r>
              <a:rPr lang="en-US" sz="2000" dirty="0" smtClean="0"/>
              <a:t>crease.</a:t>
            </a:r>
            <a:endParaRPr lang="en-US" sz="2000" dirty="0"/>
          </a:p>
          <a:p>
            <a:r>
              <a:rPr lang="en-US" sz="2000" dirty="0" smtClean="0"/>
              <a:t>The </a:t>
            </a:r>
            <a:r>
              <a:rPr lang="en-US" sz="2000" dirty="0"/>
              <a:t>first pass is taken from the center </a:t>
            </a:r>
            <a:r>
              <a:rPr lang="en-US" sz="2000" dirty="0" smtClean="0"/>
              <a:t>line.</a:t>
            </a:r>
            <a:endParaRPr lang="en-US" sz="2000" dirty="0"/>
          </a:p>
          <a:p>
            <a:r>
              <a:rPr lang="en-US" sz="2000" dirty="0" smtClean="0"/>
              <a:t>After </a:t>
            </a:r>
            <a:r>
              <a:rPr lang="en-US" sz="2000" dirty="0"/>
              <a:t>a goal is scored, the scored upon team restarts play from the center </a:t>
            </a:r>
            <a:r>
              <a:rPr lang="en-US" sz="2000" dirty="0" smtClean="0"/>
              <a:t>line.</a:t>
            </a:r>
          </a:p>
        </p:txBody>
      </p:sp>
    </p:spTree>
    <p:extLst>
      <p:ext uri="{BB962C8B-B14F-4D97-AF65-F5344CB8AC3E}">
        <p14:creationId xmlns:p14="http://schemas.microsoft.com/office/powerpoint/2010/main" val="318351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8307"/>
          </a:xfrm>
        </p:spPr>
        <p:txBody>
          <a:bodyPr>
            <a:normAutofit fontScale="90000"/>
          </a:bodyPr>
          <a:lstStyle/>
          <a:p>
            <a:r>
              <a:rPr lang="en-US" dirty="0" smtClean="0"/>
              <a:t>POSITIONS </a:t>
            </a:r>
            <a:endParaRPr lang="en-US" dirty="0"/>
          </a:p>
        </p:txBody>
      </p:sp>
      <p:sp>
        <p:nvSpPr>
          <p:cNvPr id="3" name="Content Placeholder 2"/>
          <p:cNvSpPr>
            <a:spLocks noGrp="1"/>
          </p:cNvSpPr>
          <p:nvPr>
            <p:ph idx="1"/>
          </p:nvPr>
        </p:nvSpPr>
        <p:spPr>
          <a:xfrm>
            <a:off x="207074" y="1347064"/>
            <a:ext cx="8720472" cy="5022625"/>
          </a:xfrm>
        </p:spPr>
        <p:txBody>
          <a:bodyPr>
            <a:noAutofit/>
          </a:bodyPr>
          <a:lstStyle/>
          <a:p>
            <a:pPr marL="0" indent="0">
              <a:buNone/>
            </a:pPr>
            <a:r>
              <a:rPr lang="en-US" sz="2800" b="1" i="1" dirty="0"/>
              <a:t>Attack:</a:t>
            </a:r>
            <a:r>
              <a:rPr lang="en-US" sz="2800" dirty="0"/>
              <a:t>  </a:t>
            </a:r>
            <a:r>
              <a:rPr lang="en-US" sz="2800" dirty="0" smtClean="0"/>
              <a:t>Responsibility </a:t>
            </a:r>
            <a:r>
              <a:rPr lang="en-US" sz="2800" dirty="0"/>
              <a:t>is to score goals. The </a:t>
            </a:r>
            <a:r>
              <a:rPr lang="en-US" sz="2800" dirty="0" smtClean="0"/>
              <a:t>attack-men </a:t>
            </a:r>
            <a:r>
              <a:rPr lang="en-US" sz="2800" dirty="0"/>
              <a:t>will limit </a:t>
            </a:r>
            <a:r>
              <a:rPr lang="en-US" sz="2800" dirty="0" smtClean="0"/>
              <a:t>their </a:t>
            </a:r>
            <a:r>
              <a:rPr lang="en-US" sz="2800" dirty="0"/>
              <a:t>play to the offensive end of the field and may not </a:t>
            </a:r>
            <a:r>
              <a:rPr lang="en-US" sz="2800" dirty="0" smtClean="0"/>
              <a:t>cross the midfield </a:t>
            </a:r>
            <a:r>
              <a:rPr lang="en-US" sz="2800" dirty="0"/>
              <a:t>line. There will </a:t>
            </a:r>
            <a:r>
              <a:rPr lang="en-US" sz="2800" dirty="0" smtClean="0"/>
              <a:t>be 2-3 attack-men.</a:t>
            </a:r>
          </a:p>
          <a:p>
            <a:pPr marL="0" indent="0">
              <a:buNone/>
            </a:pPr>
            <a:r>
              <a:rPr lang="en-US" sz="2800" b="1" i="1" dirty="0" smtClean="0"/>
              <a:t>Midfield</a:t>
            </a:r>
            <a:r>
              <a:rPr lang="en-US" sz="2800" dirty="0"/>
              <a:t>: </a:t>
            </a:r>
            <a:r>
              <a:rPr lang="en-US" sz="2800" dirty="0" smtClean="0"/>
              <a:t> </a:t>
            </a:r>
            <a:r>
              <a:rPr lang="en-US" sz="2800" dirty="0"/>
              <a:t>Responsibility is to cover the entire field, playing both </a:t>
            </a:r>
            <a:r>
              <a:rPr lang="en-US" sz="2800" dirty="0" smtClean="0"/>
              <a:t>offense and </a:t>
            </a:r>
            <a:r>
              <a:rPr lang="en-US" sz="2800" dirty="0"/>
              <a:t>defense. There will </a:t>
            </a:r>
            <a:r>
              <a:rPr lang="en-US" sz="2800" dirty="0" smtClean="0"/>
              <a:t>be2-3 midfielders.</a:t>
            </a:r>
          </a:p>
          <a:p>
            <a:pPr marL="0" indent="0">
              <a:buNone/>
            </a:pPr>
            <a:r>
              <a:rPr lang="en-US" sz="2800" b="1" i="1" dirty="0" smtClean="0"/>
              <a:t>Defense</a:t>
            </a:r>
            <a:r>
              <a:rPr lang="en-US" sz="2800" dirty="0"/>
              <a:t>:   </a:t>
            </a:r>
            <a:r>
              <a:rPr lang="en-US" sz="2800" dirty="0" smtClean="0"/>
              <a:t>Responsibility </a:t>
            </a:r>
            <a:r>
              <a:rPr lang="en-US" sz="2800" dirty="0"/>
              <a:t>is to defend the goal. These players are </a:t>
            </a:r>
            <a:r>
              <a:rPr lang="en-US" sz="2800" dirty="0" smtClean="0"/>
              <a:t>only </a:t>
            </a:r>
            <a:r>
              <a:rPr lang="en-US" sz="2800" dirty="0"/>
              <a:t>allowed on the defensive end of the field. There will </a:t>
            </a:r>
            <a:r>
              <a:rPr lang="en-US" sz="2800" dirty="0" smtClean="0"/>
              <a:t>be 2-3defensive </a:t>
            </a:r>
            <a:r>
              <a:rPr lang="en-US" sz="2800" dirty="0"/>
              <a:t>players</a:t>
            </a:r>
            <a:r>
              <a:rPr lang="en-US" sz="2800" dirty="0" smtClean="0"/>
              <a:t>.</a:t>
            </a:r>
          </a:p>
          <a:p>
            <a:pPr marL="0" indent="0">
              <a:buNone/>
            </a:pPr>
            <a:r>
              <a:rPr lang="en-US" sz="2800" dirty="0" smtClean="0"/>
              <a:t>Goalie: Stop the offensive team from scoring. </a:t>
            </a:r>
            <a:endParaRPr lang="en-US" sz="2800" dirty="0"/>
          </a:p>
        </p:txBody>
      </p:sp>
    </p:spTree>
    <p:extLst>
      <p:ext uri="{BB962C8B-B14F-4D97-AF65-F5344CB8AC3E}">
        <p14:creationId xmlns:p14="http://schemas.microsoft.com/office/powerpoint/2010/main" val="207914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OFFENSE AND DEFENSE</a:t>
            </a:r>
            <a:endParaRPr lang="en-US" dirty="0"/>
          </a:p>
        </p:txBody>
      </p:sp>
      <p:sp>
        <p:nvSpPr>
          <p:cNvPr id="3" name="Content Placeholder 2"/>
          <p:cNvSpPr>
            <a:spLocks noGrp="1"/>
          </p:cNvSpPr>
          <p:nvPr>
            <p:ph idx="1"/>
          </p:nvPr>
        </p:nvSpPr>
        <p:spPr>
          <a:xfrm>
            <a:off x="173859" y="1209349"/>
            <a:ext cx="8970141" cy="5825014"/>
          </a:xfrm>
        </p:spPr>
        <p:txBody>
          <a:bodyPr>
            <a:normAutofit fontScale="70000" lnSpcReduction="20000"/>
          </a:bodyPr>
          <a:lstStyle/>
          <a:p>
            <a:pPr marL="0" indent="0">
              <a:buNone/>
            </a:pPr>
            <a:r>
              <a:rPr lang="en-US" sz="4000" b="1" i="1" dirty="0" smtClean="0"/>
              <a:t>Offense:</a:t>
            </a:r>
          </a:p>
          <a:p>
            <a:pPr marL="0" indent="0">
              <a:buNone/>
            </a:pPr>
            <a:r>
              <a:rPr lang="en-US" dirty="0" smtClean="0"/>
              <a:t>The </a:t>
            </a:r>
            <a:r>
              <a:rPr lang="en-US" dirty="0"/>
              <a:t>ball may be advanced by running, passing, or rolling it on the ground. Scooping may only be one on one. Scoring occurs when the ball crosses the plane of the goal. A goal attempt must be made from outside the crease area. Any goal made from inside the crease area will not be counted</a:t>
            </a:r>
            <a:r>
              <a:rPr lang="en-US" dirty="0" smtClean="0"/>
              <a:t>. </a:t>
            </a:r>
            <a:r>
              <a:rPr lang="en-US" b="1" dirty="0" smtClean="0"/>
              <a:t>There </a:t>
            </a:r>
            <a:r>
              <a:rPr lang="en-US" b="1" dirty="0"/>
              <a:t>must be </a:t>
            </a:r>
            <a:r>
              <a:rPr lang="en-US" b="1" dirty="0" smtClean="0"/>
              <a:t>3 </a:t>
            </a:r>
            <a:r>
              <a:rPr lang="en-US" b="1" dirty="0"/>
              <a:t>complete passes before a team can attempt to </a:t>
            </a:r>
            <a:r>
              <a:rPr lang="en-US" b="1" dirty="0" smtClean="0"/>
              <a:t>score (one must be to a female). </a:t>
            </a:r>
            <a:r>
              <a:rPr lang="en-US" b="1" dirty="0"/>
              <a:t>A bounce pass can count as a pass</a:t>
            </a:r>
            <a:r>
              <a:rPr lang="en-US" b="1" dirty="0" smtClean="0"/>
              <a:t>.</a:t>
            </a:r>
            <a:endParaRPr lang="en-US" dirty="0"/>
          </a:p>
          <a:p>
            <a:pPr marL="0" indent="0">
              <a:buNone/>
            </a:pPr>
            <a:r>
              <a:rPr lang="en-US" sz="4000" b="1" i="1" dirty="0"/>
              <a:t>Defense:</a:t>
            </a:r>
          </a:p>
          <a:p>
            <a:pPr marL="0" indent="0">
              <a:buNone/>
            </a:pPr>
            <a:r>
              <a:rPr lang="en-US" dirty="0" smtClean="0"/>
              <a:t>One </a:t>
            </a:r>
            <a:r>
              <a:rPr lang="en-US" dirty="0"/>
              <a:t>on one defense must be played. No double teaming is allowed. The stick of one player may not touch another player’s stick. Defense will be played like that of basketball. Players may not purposely contact another player</a:t>
            </a:r>
            <a:r>
              <a:rPr lang="en-US" dirty="0" smtClean="0"/>
              <a:t>.</a:t>
            </a:r>
            <a:endParaRPr lang="en-US" dirty="0"/>
          </a:p>
          <a:p>
            <a:pPr marL="0" indent="0">
              <a:buNone/>
            </a:pPr>
            <a:r>
              <a:rPr lang="en-US" sz="4000" b="1" i="1" dirty="0"/>
              <a:t>Out of Bounds:</a:t>
            </a:r>
          </a:p>
          <a:p>
            <a:pPr marL="0" indent="0">
              <a:buNone/>
            </a:pPr>
            <a:r>
              <a:rPr lang="en-US" dirty="0"/>
              <a:t>If the ball goes out of play, the team who touched it last loses possession. The team gaining possessions will pass it in from where it went out of bounds. No defensive player may be within 5 steps of the player putting the ball back in play.</a:t>
            </a:r>
          </a:p>
        </p:txBody>
      </p:sp>
    </p:spTree>
    <p:extLst>
      <p:ext uri="{BB962C8B-B14F-4D97-AF65-F5344CB8AC3E}">
        <p14:creationId xmlns:p14="http://schemas.microsoft.com/office/powerpoint/2010/main" val="353843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SCOOPING </a:t>
            </a:r>
            <a:endParaRPr lang="en-US" dirty="0"/>
          </a:p>
        </p:txBody>
      </p:sp>
      <p:sp>
        <p:nvSpPr>
          <p:cNvPr id="3" name="Content Placeholder 2"/>
          <p:cNvSpPr>
            <a:spLocks noGrp="1"/>
          </p:cNvSpPr>
          <p:nvPr>
            <p:ph idx="1"/>
          </p:nvPr>
        </p:nvSpPr>
        <p:spPr>
          <a:xfrm>
            <a:off x="222249" y="1471083"/>
            <a:ext cx="5222783" cy="1566333"/>
          </a:xfrm>
        </p:spPr>
        <p:txBody>
          <a:bodyPr>
            <a:normAutofit/>
          </a:bodyPr>
          <a:lstStyle/>
          <a:p>
            <a:pPr marL="0" indent="0">
              <a:buNone/>
            </a:pPr>
            <a:r>
              <a:rPr lang="en-US" sz="2400" dirty="0"/>
              <a:t>Scooping is the act of picking a ball up off the ground and is the most commonly used ball recovery technique. </a:t>
            </a:r>
          </a:p>
        </p:txBody>
      </p:sp>
      <p:pic>
        <p:nvPicPr>
          <p:cNvPr id="5" name="Picture 4"/>
          <p:cNvPicPr>
            <a:picLocks noChangeAspect="1"/>
          </p:cNvPicPr>
          <p:nvPr/>
        </p:nvPicPr>
        <p:blipFill>
          <a:blip r:embed="rId2"/>
          <a:stretch>
            <a:fillRect/>
          </a:stretch>
        </p:blipFill>
        <p:spPr>
          <a:xfrm>
            <a:off x="5597229" y="1325153"/>
            <a:ext cx="2566389" cy="2343969"/>
          </a:xfrm>
          <a:prstGeom prst="rect">
            <a:avLst/>
          </a:prstGeom>
        </p:spPr>
      </p:pic>
      <p:sp>
        <p:nvSpPr>
          <p:cNvPr id="6" name="Rectangle 5"/>
          <p:cNvSpPr/>
          <p:nvPr/>
        </p:nvSpPr>
        <p:spPr>
          <a:xfrm>
            <a:off x="3450168" y="3862917"/>
            <a:ext cx="5236632" cy="2677656"/>
          </a:xfrm>
          <a:prstGeom prst="rect">
            <a:avLst/>
          </a:prstGeom>
        </p:spPr>
        <p:txBody>
          <a:bodyPr wrap="square">
            <a:spAutoFit/>
          </a:bodyPr>
          <a:lstStyle/>
          <a:p>
            <a:r>
              <a:rPr lang="en-US" sz="2400" dirty="0" smtClean="0"/>
              <a:t>While running toward the ball, the player's knees are bent. The head of the stick is dropped to the ground and the stick handle is positioned a few inches higher. A quick forward motion with the head of the stick toward the ball will scoop it into the pocket of the head.</a:t>
            </a:r>
            <a:endParaRPr lang="en-US" sz="2400" dirty="0"/>
          </a:p>
        </p:txBody>
      </p:sp>
      <p:pic>
        <p:nvPicPr>
          <p:cNvPr id="7" name="Picture 6"/>
          <p:cNvPicPr>
            <a:picLocks noChangeAspect="1"/>
          </p:cNvPicPr>
          <p:nvPr/>
        </p:nvPicPr>
        <p:blipFill>
          <a:blip r:embed="rId3"/>
          <a:stretch>
            <a:fillRect/>
          </a:stretch>
        </p:blipFill>
        <p:spPr>
          <a:xfrm>
            <a:off x="222250" y="3037416"/>
            <a:ext cx="3227918" cy="3656267"/>
          </a:xfrm>
          <a:prstGeom prst="rect">
            <a:avLst/>
          </a:prstGeom>
        </p:spPr>
      </p:pic>
    </p:spTree>
    <p:extLst>
      <p:ext uri="{BB962C8B-B14F-4D97-AF65-F5344CB8AC3E}">
        <p14:creationId xmlns:p14="http://schemas.microsoft.com/office/powerpoint/2010/main" val="78320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25"/>
            <a:ext cx="8229600" cy="1143000"/>
          </a:xfrm>
        </p:spPr>
        <p:txBody>
          <a:bodyPr/>
          <a:lstStyle/>
          <a:p>
            <a:r>
              <a:rPr lang="en-US" dirty="0" smtClean="0"/>
              <a:t>PASSING</a:t>
            </a:r>
            <a:endParaRPr lang="en-US" dirty="0"/>
          </a:p>
        </p:txBody>
      </p:sp>
      <p:sp>
        <p:nvSpPr>
          <p:cNvPr id="3" name="Content Placeholder 2"/>
          <p:cNvSpPr>
            <a:spLocks noGrp="1"/>
          </p:cNvSpPr>
          <p:nvPr>
            <p:ph idx="1"/>
          </p:nvPr>
        </p:nvSpPr>
        <p:spPr>
          <a:xfrm>
            <a:off x="457200" y="1135458"/>
            <a:ext cx="8229600" cy="931602"/>
          </a:xfrm>
        </p:spPr>
        <p:txBody>
          <a:bodyPr>
            <a:normAutofit fontScale="92500" lnSpcReduction="10000"/>
          </a:bodyPr>
          <a:lstStyle/>
          <a:p>
            <a:pPr marL="0" indent="0">
              <a:buNone/>
            </a:pPr>
            <a:r>
              <a:rPr lang="en-US" dirty="0" smtClean="0"/>
              <a:t>One </a:t>
            </a:r>
            <a:r>
              <a:rPr lang="en-US" dirty="0"/>
              <a:t>hand will be at the end of the stick while the other is placed in the middle of the stick. </a:t>
            </a:r>
            <a:endParaRPr lang="en-US" dirty="0" smtClean="0"/>
          </a:p>
          <a:p>
            <a:pPr marL="0" indent="0">
              <a:buNone/>
            </a:pPr>
            <a:endParaRPr lang="en-US" dirty="0"/>
          </a:p>
        </p:txBody>
      </p:sp>
      <p:sp>
        <p:nvSpPr>
          <p:cNvPr id="4" name="Rectangle 3"/>
          <p:cNvSpPr/>
          <p:nvPr/>
        </p:nvSpPr>
        <p:spPr>
          <a:xfrm>
            <a:off x="457200" y="4776917"/>
            <a:ext cx="4862395" cy="1569660"/>
          </a:xfrm>
          <a:prstGeom prst="rect">
            <a:avLst/>
          </a:prstGeom>
        </p:spPr>
        <p:txBody>
          <a:bodyPr wrap="square">
            <a:spAutoFit/>
          </a:bodyPr>
          <a:lstStyle/>
          <a:p>
            <a:r>
              <a:rPr lang="en-US" sz="2400" dirty="0" smtClean="0"/>
              <a:t>To move the ball down field, a player with possession of the ball will place the stick at his side with the stick head next to his face. </a:t>
            </a:r>
          </a:p>
        </p:txBody>
      </p:sp>
      <p:sp>
        <p:nvSpPr>
          <p:cNvPr id="5" name="TextBox 4"/>
          <p:cNvSpPr txBox="1"/>
          <p:nvPr/>
        </p:nvSpPr>
        <p:spPr>
          <a:xfrm rot="10800000" flipV="1">
            <a:off x="5489297" y="4180344"/>
            <a:ext cx="3412811" cy="2677656"/>
          </a:xfrm>
          <a:prstGeom prst="rect">
            <a:avLst/>
          </a:prstGeom>
          <a:noFill/>
        </p:spPr>
        <p:txBody>
          <a:bodyPr wrap="square" rtlCol="0">
            <a:spAutoFit/>
          </a:bodyPr>
          <a:lstStyle/>
          <a:p>
            <a:r>
              <a:rPr lang="en-US" sz="2400" dirty="0" smtClean="0"/>
              <a:t>While facing the stick head in the direction the ball will be passed, the player quickly snaps the stick to fling the ball from the pocket in the head to another player.</a:t>
            </a:r>
            <a:endParaRPr lang="en-US" sz="2400" dirty="0"/>
          </a:p>
        </p:txBody>
      </p:sp>
      <p:pic>
        <p:nvPicPr>
          <p:cNvPr id="7" name="Picture 6"/>
          <p:cNvPicPr>
            <a:picLocks noChangeAspect="1"/>
          </p:cNvPicPr>
          <p:nvPr/>
        </p:nvPicPr>
        <p:blipFill>
          <a:blip r:embed="rId2"/>
          <a:stretch>
            <a:fillRect/>
          </a:stretch>
        </p:blipFill>
        <p:spPr>
          <a:xfrm>
            <a:off x="457200" y="2409708"/>
            <a:ext cx="4862395" cy="2198268"/>
          </a:xfrm>
          <a:prstGeom prst="rect">
            <a:avLst/>
          </a:prstGeom>
        </p:spPr>
      </p:pic>
      <p:pic>
        <p:nvPicPr>
          <p:cNvPr id="8" name="Picture 7"/>
          <p:cNvPicPr>
            <a:picLocks noChangeAspect="1"/>
          </p:cNvPicPr>
          <p:nvPr/>
        </p:nvPicPr>
        <p:blipFill>
          <a:blip r:embed="rId3"/>
          <a:stretch>
            <a:fillRect/>
          </a:stretch>
        </p:blipFill>
        <p:spPr>
          <a:xfrm>
            <a:off x="5744921" y="2067061"/>
            <a:ext cx="2760460" cy="2067680"/>
          </a:xfrm>
          <a:prstGeom prst="rect">
            <a:avLst/>
          </a:prstGeom>
        </p:spPr>
      </p:pic>
    </p:spTree>
    <p:extLst>
      <p:ext uri="{BB962C8B-B14F-4D97-AF65-F5344CB8AC3E}">
        <p14:creationId xmlns:p14="http://schemas.microsoft.com/office/powerpoint/2010/main" val="228060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5"/>
            <a:ext cx="8229600" cy="1143000"/>
          </a:xfrm>
        </p:spPr>
        <p:txBody>
          <a:bodyPr/>
          <a:lstStyle/>
          <a:p>
            <a:r>
              <a:rPr lang="en-US" dirty="0" smtClean="0"/>
              <a:t>Catching</a:t>
            </a:r>
            <a:endParaRPr lang="en-US" dirty="0"/>
          </a:p>
        </p:txBody>
      </p:sp>
      <p:pic>
        <p:nvPicPr>
          <p:cNvPr id="4" name="Picture 3"/>
          <p:cNvPicPr>
            <a:picLocks noChangeAspect="1"/>
          </p:cNvPicPr>
          <p:nvPr/>
        </p:nvPicPr>
        <p:blipFill>
          <a:blip r:embed="rId2"/>
          <a:stretch>
            <a:fillRect/>
          </a:stretch>
        </p:blipFill>
        <p:spPr>
          <a:xfrm>
            <a:off x="5014529" y="4827117"/>
            <a:ext cx="2960500" cy="1945376"/>
          </a:xfrm>
          <a:prstGeom prst="rect">
            <a:avLst/>
          </a:prstGeom>
        </p:spPr>
      </p:pic>
      <p:sp>
        <p:nvSpPr>
          <p:cNvPr id="5" name="Rectangle 4"/>
          <p:cNvSpPr/>
          <p:nvPr/>
        </p:nvSpPr>
        <p:spPr>
          <a:xfrm>
            <a:off x="265758" y="5202833"/>
            <a:ext cx="4572000" cy="1569660"/>
          </a:xfrm>
          <a:prstGeom prst="rect">
            <a:avLst/>
          </a:prstGeom>
        </p:spPr>
        <p:txBody>
          <a:bodyPr>
            <a:spAutoFit/>
          </a:bodyPr>
          <a:lstStyle/>
          <a:p>
            <a:r>
              <a:rPr lang="en-US" sz="2400" dirty="0" smtClean="0"/>
              <a:t>The player will move the head backwards to absorb the impact of the ball and allow it to settle in the pocket.</a:t>
            </a:r>
            <a:endParaRPr lang="en-US" sz="2400" dirty="0"/>
          </a:p>
        </p:txBody>
      </p:sp>
      <p:sp>
        <p:nvSpPr>
          <p:cNvPr id="6" name="Rectangle 5"/>
          <p:cNvSpPr/>
          <p:nvPr/>
        </p:nvSpPr>
        <p:spPr>
          <a:xfrm>
            <a:off x="4572000" y="2545997"/>
            <a:ext cx="4572000" cy="2308324"/>
          </a:xfrm>
          <a:prstGeom prst="rect">
            <a:avLst/>
          </a:prstGeom>
        </p:spPr>
        <p:txBody>
          <a:bodyPr>
            <a:spAutoFit/>
          </a:bodyPr>
          <a:lstStyle/>
          <a:p>
            <a:r>
              <a:rPr lang="en-US" sz="2400" dirty="0" smtClean="0"/>
              <a:t>One hand is at the base of the stick, while the other is near the throat of the stick. As the ball comes to the player, the stick head is positioned in the ball's path and the ball is received in the pocket. </a:t>
            </a:r>
            <a:endParaRPr lang="en-US" sz="2400" dirty="0"/>
          </a:p>
        </p:txBody>
      </p:sp>
      <p:sp>
        <p:nvSpPr>
          <p:cNvPr id="8" name="Rectangle 7"/>
          <p:cNvSpPr/>
          <p:nvPr/>
        </p:nvSpPr>
        <p:spPr>
          <a:xfrm>
            <a:off x="265758" y="994275"/>
            <a:ext cx="4572000" cy="1938992"/>
          </a:xfrm>
          <a:prstGeom prst="rect">
            <a:avLst/>
          </a:prstGeom>
        </p:spPr>
        <p:txBody>
          <a:bodyPr>
            <a:spAutoFit/>
          </a:bodyPr>
          <a:lstStyle/>
          <a:p>
            <a:r>
              <a:rPr lang="en-US" sz="2400" dirty="0" smtClean="0"/>
              <a:t>Catching a passed ball requires concentration. The stick is positioned to the side of the body with the head of the stick up next to the face</a:t>
            </a:r>
            <a:endParaRPr lang="en-US" sz="2400" dirty="0"/>
          </a:p>
        </p:txBody>
      </p:sp>
      <p:pic>
        <p:nvPicPr>
          <p:cNvPr id="9" name="Picture 8"/>
          <p:cNvPicPr>
            <a:picLocks noChangeAspect="1"/>
          </p:cNvPicPr>
          <p:nvPr/>
        </p:nvPicPr>
        <p:blipFill>
          <a:blip r:embed="rId3"/>
          <a:stretch>
            <a:fillRect/>
          </a:stretch>
        </p:blipFill>
        <p:spPr>
          <a:xfrm>
            <a:off x="630364" y="2933267"/>
            <a:ext cx="3029989" cy="2269566"/>
          </a:xfrm>
          <a:prstGeom prst="rect">
            <a:avLst/>
          </a:prstGeom>
        </p:spPr>
      </p:pic>
      <p:pic>
        <p:nvPicPr>
          <p:cNvPr id="10" name="Picture 9"/>
          <p:cNvPicPr>
            <a:picLocks noChangeAspect="1"/>
          </p:cNvPicPr>
          <p:nvPr/>
        </p:nvPicPr>
        <p:blipFill>
          <a:blip r:embed="rId4"/>
          <a:stretch>
            <a:fillRect/>
          </a:stretch>
        </p:blipFill>
        <p:spPr>
          <a:xfrm>
            <a:off x="5187693" y="994275"/>
            <a:ext cx="2623910" cy="1551722"/>
          </a:xfrm>
          <a:prstGeom prst="rect">
            <a:avLst/>
          </a:prstGeom>
        </p:spPr>
      </p:pic>
    </p:spTree>
    <p:extLst>
      <p:ext uri="{BB962C8B-B14F-4D97-AF65-F5344CB8AC3E}">
        <p14:creationId xmlns:p14="http://schemas.microsoft.com/office/powerpoint/2010/main" val="112278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CRADLING</a:t>
            </a:r>
            <a:endParaRPr lang="en-US" dirty="0"/>
          </a:p>
        </p:txBody>
      </p:sp>
      <p:sp>
        <p:nvSpPr>
          <p:cNvPr id="3" name="Content Placeholder 2"/>
          <p:cNvSpPr>
            <a:spLocks noGrp="1"/>
          </p:cNvSpPr>
          <p:nvPr>
            <p:ph idx="1"/>
          </p:nvPr>
        </p:nvSpPr>
        <p:spPr>
          <a:xfrm>
            <a:off x="457199" y="1600201"/>
            <a:ext cx="5927140" cy="2190824"/>
          </a:xfrm>
        </p:spPr>
        <p:txBody>
          <a:bodyPr>
            <a:normAutofit lnSpcReduction="10000"/>
          </a:bodyPr>
          <a:lstStyle/>
          <a:p>
            <a:pPr marL="0" indent="0">
              <a:buNone/>
            </a:pPr>
            <a:r>
              <a:rPr lang="en-US" sz="2800" dirty="0"/>
              <a:t>Cradling is used by a player to maintain possession of the ball. While the ball is in the pocket of the stick head, the wrists of the player are twisted back and forth to keep the ball in the pocket. </a:t>
            </a:r>
          </a:p>
        </p:txBody>
      </p:sp>
      <p:pic>
        <p:nvPicPr>
          <p:cNvPr id="4" name="Picture 3"/>
          <p:cNvPicPr>
            <a:picLocks noChangeAspect="1"/>
          </p:cNvPicPr>
          <p:nvPr/>
        </p:nvPicPr>
        <p:blipFill>
          <a:blip r:embed="rId2"/>
          <a:stretch>
            <a:fillRect/>
          </a:stretch>
        </p:blipFill>
        <p:spPr>
          <a:xfrm>
            <a:off x="457200" y="4140721"/>
            <a:ext cx="3289300" cy="2463800"/>
          </a:xfrm>
          <a:prstGeom prst="rect">
            <a:avLst/>
          </a:prstGeom>
        </p:spPr>
      </p:pic>
      <p:sp>
        <p:nvSpPr>
          <p:cNvPr id="5" name="Rectangle 4"/>
          <p:cNvSpPr/>
          <p:nvPr/>
        </p:nvSpPr>
        <p:spPr>
          <a:xfrm>
            <a:off x="4114800" y="4183002"/>
            <a:ext cx="4572000" cy="2246769"/>
          </a:xfrm>
          <a:prstGeom prst="rect">
            <a:avLst/>
          </a:prstGeom>
        </p:spPr>
        <p:txBody>
          <a:bodyPr>
            <a:spAutoFit/>
          </a:bodyPr>
          <a:lstStyle/>
          <a:p>
            <a:r>
              <a:rPr lang="en-US" sz="2800" dirty="0" smtClean="0"/>
              <a:t>This technique should be practiced while standing or running to gain proficiency in maintaining possession of the ball at all times</a:t>
            </a:r>
            <a:endParaRPr lang="en-US" sz="2800" dirty="0"/>
          </a:p>
        </p:txBody>
      </p:sp>
      <p:pic>
        <p:nvPicPr>
          <p:cNvPr id="6" name="Picture 5"/>
          <p:cNvPicPr>
            <a:picLocks noChangeAspect="1"/>
          </p:cNvPicPr>
          <p:nvPr/>
        </p:nvPicPr>
        <p:blipFill>
          <a:blip r:embed="rId3"/>
          <a:stretch>
            <a:fillRect/>
          </a:stretch>
        </p:blipFill>
        <p:spPr>
          <a:xfrm>
            <a:off x="6654800" y="673621"/>
            <a:ext cx="2032000" cy="3467100"/>
          </a:xfrm>
          <a:prstGeom prst="rect">
            <a:avLst/>
          </a:prstGeom>
        </p:spPr>
      </p:pic>
    </p:spTree>
    <p:extLst>
      <p:ext uri="{BB962C8B-B14F-4D97-AF65-F5344CB8AC3E}">
        <p14:creationId xmlns:p14="http://schemas.microsoft.com/office/powerpoint/2010/main" val="225265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SHOOTING</a:t>
            </a:r>
            <a:endParaRPr lang="en-US" dirty="0"/>
          </a:p>
        </p:txBody>
      </p:sp>
      <p:sp>
        <p:nvSpPr>
          <p:cNvPr id="3" name="Content Placeholder 2"/>
          <p:cNvSpPr>
            <a:spLocks noGrp="1"/>
          </p:cNvSpPr>
          <p:nvPr>
            <p:ph idx="1"/>
          </p:nvPr>
        </p:nvSpPr>
        <p:spPr>
          <a:xfrm>
            <a:off x="245554" y="1102005"/>
            <a:ext cx="4833911" cy="2088670"/>
          </a:xfrm>
        </p:spPr>
        <p:txBody>
          <a:bodyPr>
            <a:normAutofit/>
          </a:bodyPr>
          <a:lstStyle/>
          <a:p>
            <a:pPr marL="0" indent="0">
              <a:buNone/>
            </a:pPr>
            <a:r>
              <a:rPr lang="en-US" sz="3000" dirty="0"/>
              <a:t>Shooting is the actual act of trying to score a goal. When shooting, the player will take a low, wide and stable stance. </a:t>
            </a:r>
          </a:p>
        </p:txBody>
      </p:sp>
      <p:sp>
        <p:nvSpPr>
          <p:cNvPr id="5" name="Rectangle 4"/>
          <p:cNvSpPr/>
          <p:nvPr/>
        </p:nvSpPr>
        <p:spPr>
          <a:xfrm>
            <a:off x="245554" y="3556306"/>
            <a:ext cx="5680488" cy="2677656"/>
          </a:xfrm>
          <a:prstGeom prst="rect">
            <a:avLst/>
          </a:prstGeom>
        </p:spPr>
        <p:txBody>
          <a:bodyPr wrap="square">
            <a:spAutoFit/>
          </a:bodyPr>
          <a:lstStyle/>
          <a:p>
            <a:r>
              <a:rPr lang="en-US" sz="2800" dirty="0" smtClean="0"/>
              <a:t>The shoulder and hips of the lower hand on the stick are aimed at the goal with the torso rotated away. The torso and upper hand on the stick are then brought forward, forcefully, to propel the ball at the goal.</a:t>
            </a:r>
            <a:endParaRPr lang="en-US" sz="2800" dirty="0"/>
          </a:p>
        </p:txBody>
      </p:sp>
      <p:pic>
        <p:nvPicPr>
          <p:cNvPr id="7" name="Picture 6" descr="Screen Shot 2014-09-05 at 11.11.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042" y="3906486"/>
            <a:ext cx="2882532" cy="2840495"/>
          </a:xfrm>
          <a:prstGeom prst="rect">
            <a:avLst/>
          </a:prstGeom>
        </p:spPr>
      </p:pic>
      <p:pic>
        <p:nvPicPr>
          <p:cNvPr id="8" name="Picture 7"/>
          <p:cNvPicPr>
            <a:picLocks noChangeAspect="1"/>
          </p:cNvPicPr>
          <p:nvPr/>
        </p:nvPicPr>
        <p:blipFill>
          <a:blip r:embed="rId3"/>
          <a:stretch>
            <a:fillRect/>
          </a:stretch>
        </p:blipFill>
        <p:spPr>
          <a:xfrm>
            <a:off x="5257361" y="1143000"/>
            <a:ext cx="3758083" cy="2243904"/>
          </a:xfrm>
          <a:prstGeom prst="rect">
            <a:avLst/>
          </a:prstGeom>
        </p:spPr>
      </p:pic>
    </p:spTree>
    <p:extLst>
      <p:ext uri="{BB962C8B-B14F-4D97-AF65-F5344CB8AC3E}">
        <p14:creationId xmlns:p14="http://schemas.microsoft.com/office/powerpoint/2010/main" val="54975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DODGING</a:t>
            </a:r>
            <a:endParaRPr lang="en-US" dirty="0"/>
          </a:p>
        </p:txBody>
      </p:sp>
      <p:sp>
        <p:nvSpPr>
          <p:cNvPr id="3" name="Content Placeholder 2"/>
          <p:cNvSpPr>
            <a:spLocks noGrp="1"/>
          </p:cNvSpPr>
          <p:nvPr>
            <p:ph idx="1"/>
          </p:nvPr>
        </p:nvSpPr>
        <p:spPr>
          <a:xfrm>
            <a:off x="457200" y="1270090"/>
            <a:ext cx="8229600" cy="2713371"/>
          </a:xfrm>
        </p:spPr>
        <p:txBody>
          <a:bodyPr>
            <a:normAutofit fontScale="92500" lnSpcReduction="10000"/>
          </a:bodyPr>
          <a:lstStyle/>
          <a:p>
            <a:pPr marL="0" indent="0">
              <a:buNone/>
            </a:pPr>
            <a:r>
              <a:rPr lang="en-US" dirty="0"/>
              <a:t>Developing the skill of dodging allows a player to avoid members of the opposing team. This helps to gain more protection when in possession of the ball. There are different types of dodges, each with a specific purpose, whether to fake out an opponent, </a:t>
            </a:r>
            <a:r>
              <a:rPr lang="en-US" dirty="0" smtClean="0"/>
              <a:t>or spin </a:t>
            </a:r>
            <a:r>
              <a:rPr lang="en-US" dirty="0"/>
              <a:t>to </a:t>
            </a:r>
            <a:r>
              <a:rPr lang="en-US" dirty="0" smtClean="0"/>
              <a:t>avoid a </a:t>
            </a:r>
            <a:r>
              <a:rPr lang="en-US" dirty="0"/>
              <a:t>defensive player.</a:t>
            </a:r>
          </a:p>
        </p:txBody>
      </p:sp>
      <p:pic>
        <p:nvPicPr>
          <p:cNvPr id="4" name="Picture 3"/>
          <p:cNvPicPr>
            <a:picLocks noChangeAspect="1"/>
          </p:cNvPicPr>
          <p:nvPr/>
        </p:nvPicPr>
        <p:blipFill>
          <a:blip r:embed="rId2"/>
          <a:stretch>
            <a:fillRect/>
          </a:stretch>
        </p:blipFill>
        <p:spPr>
          <a:xfrm>
            <a:off x="-769" y="3983461"/>
            <a:ext cx="4554360" cy="2732616"/>
          </a:xfrm>
          <a:prstGeom prst="rect">
            <a:avLst/>
          </a:prstGeom>
        </p:spPr>
      </p:pic>
      <p:pic>
        <p:nvPicPr>
          <p:cNvPr id="5" name="Picture 4"/>
          <p:cNvPicPr>
            <a:picLocks noChangeAspect="1"/>
          </p:cNvPicPr>
          <p:nvPr/>
        </p:nvPicPr>
        <p:blipFill>
          <a:blip r:embed="rId3"/>
          <a:stretch>
            <a:fillRect/>
          </a:stretch>
        </p:blipFill>
        <p:spPr>
          <a:xfrm>
            <a:off x="4752379" y="3983461"/>
            <a:ext cx="3462620" cy="2617097"/>
          </a:xfrm>
          <a:prstGeom prst="rect">
            <a:avLst/>
          </a:prstGeom>
        </p:spPr>
      </p:pic>
    </p:spTree>
    <p:extLst>
      <p:ext uri="{BB962C8B-B14F-4D97-AF65-F5344CB8AC3E}">
        <p14:creationId xmlns:p14="http://schemas.microsoft.com/office/powerpoint/2010/main" val="69126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4481417" cy="1902185"/>
          </a:xfrm>
        </p:spPr>
        <p:txBody>
          <a:bodyPr/>
          <a:lstStyle/>
          <a:p>
            <a:r>
              <a:rPr lang="en-US" dirty="0" smtClean="0"/>
              <a:t> MORE TERMS</a:t>
            </a:r>
            <a:endParaRPr lang="en-US" dirty="0"/>
          </a:p>
        </p:txBody>
      </p:sp>
      <p:sp>
        <p:nvSpPr>
          <p:cNvPr id="3" name="Content Placeholder 2"/>
          <p:cNvSpPr>
            <a:spLocks noGrp="1"/>
          </p:cNvSpPr>
          <p:nvPr>
            <p:ph idx="1"/>
          </p:nvPr>
        </p:nvSpPr>
        <p:spPr>
          <a:xfrm>
            <a:off x="141103" y="2586038"/>
            <a:ext cx="8545697" cy="3783184"/>
          </a:xfrm>
        </p:spPr>
        <p:txBody>
          <a:bodyPr>
            <a:normAutofit fontScale="92500"/>
          </a:bodyPr>
          <a:lstStyle/>
          <a:p>
            <a:pPr marL="0" indent="0">
              <a:buNone/>
            </a:pPr>
            <a:r>
              <a:rPr lang="en-US" b="1" i="1" dirty="0" smtClean="0"/>
              <a:t>Marking: </a:t>
            </a:r>
            <a:r>
              <a:rPr lang="en-US" dirty="0" smtClean="0"/>
              <a:t>When </a:t>
            </a:r>
            <a:r>
              <a:rPr lang="en-US" dirty="0"/>
              <a:t>a player shadows an opposing team member within the length of a </a:t>
            </a:r>
            <a:r>
              <a:rPr lang="en-US" dirty="0" smtClean="0"/>
              <a:t>stick.</a:t>
            </a:r>
          </a:p>
          <a:p>
            <a:pPr marL="0" indent="0">
              <a:buNone/>
            </a:pPr>
            <a:r>
              <a:rPr lang="en-US" b="1" i="1" dirty="0"/>
              <a:t>Pick:</a:t>
            </a:r>
            <a:r>
              <a:rPr lang="en-US" dirty="0"/>
              <a:t> An offensive maneuver in which a stationary player attempts to block the path of a defender guarding another offensive player.</a:t>
            </a:r>
            <a:endParaRPr lang="en-US" dirty="0" smtClean="0"/>
          </a:p>
          <a:p>
            <a:pPr marL="0" indent="0">
              <a:buNone/>
            </a:pPr>
            <a:r>
              <a:rPr lang="en-US" b="1" i="1" dirty="0"/>
              <a:t>Fast-Break:</a:t>
            </a:r>
            <a:r>
              <a:rPr lang="en-US" dirty="0"/>
              <a:t> A transition scoring opportunity in which the offense has at least a one-man advantage</a:t>
            </a:r>
            <a:r>
              <a:rPr lang="en-US" dirty="0" smtClean="0"/>
              <a:t>.</a:t>
            </a:r>
          </a:p>
          <a:p>
            <a:endParaRPr lang="en-US" dirty="0"/>
          </a:p>
        </p:txBody>
      </p:sp>
      <p:pic>
        <p:nvPicPr>
          <p:cNvPr id="5" name="Picture 4"/>
          <p:cNvPicPr>
            <a:picLocks noChangeAspect="1"/>
          </p:cNvPicPr>
          <p:nvPr/>
        </p:nvPicPr>
        <p:blipFill>
          <a:blip r:embed="rId2"/>
          <a:stretch>
            <a:fillRect/>
          </a:stretch>
        </p:blipFill>
        <p:spPr>
          <a:xfrm>
            <a:off x="5335424" y="249238"/>
            <a:ext cx="3479800" cy="2336800"/>
          </a:xfrm>
          <a:prstGeom prst="rect">
            <a:avLst/>
          </a:prstGeom>
        </p:spPr>
      </p:pic>
    </p:spTree>
    <p:extLst>
      <p:ext uri="{BB962C8B-B14F-4D97-AF65-F5344CB8AC3E}">
        <p14:creationId xmlns:p14="http://schemas.microsoft.com/office/powerpoint/2010/main" val="101357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CREASE</a:t>
            </a:r>
            <a:br>
              <a:rPr lang="en-US" dirty="0" smtClean="0"/>
            </a:br>
            <a:r>
              <a:rPr lang="en-US" sz="3100" dirty="0"/>
              <a:t>A circle around the goal with a radius of nine feet into which only defensive players may enter.</a:t>
            </a:r>
          </a:p>
        </p:txBody>
      </p:sp>
      <p:pic>
        <p:nvPicPr>
          <p:cNvPr id="4" name="Content Placeholder 3"/>
          <p:cNvPicPr>
            <a:picLocks noGrp="1" noChangeAspect="1"/>
          </p:cNvPicPr>
          <p:nvPr>
            <p:ph idx="1"/>
          </p:nvPr>
        </p:nvPicPr>
        <p:blipFill>
          <a:blip r:embed="rId2"/>
          <a:srcRect t="12840" b="12840"/>
          <a:stretch>
            <a:fillRect/>
          </a:stretch>
        </p:blipFill>
        <p:spPr/>
      </p:pic>
    </p:spTree>
    <p:extLst>
      <p:ext uri="{BB962C8B-B14F-4D97-AF65-F5344CB8AC3E}">
        <p14:creationId xmlns:p14="http://schemas.microsoft.com/office/powerpoint/2010/main" val="336873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TotalTime>
  <Words>1001</Words>
  <Application>Microsoft Office PowerPoint</Application>
  <PresentationFormat>On-screen Show (4:3)</PresentationFormat>
  <Paragraphs>64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Lacrosse Skills Overview</vt:lpstr>
      <vt:lpstr>SCOOPING </vt:lpstr>
      <vt:lpstr>PASSING</vt:lpstr>
      <vt:lpstr>Catching</vt:lpstr>
      <vt:lpstr>CRADLING</vt:lpstr>
      <vt:lpstr>SHOOTING</vt:lpstr>
      <vt:lpstr>DODGING</vt:lpstr>
      <vt:lpstr> MORE TERMS</vt:lpstr>
      <vt:lpstr>THE CREASE A circle around the goal with a radius of nine feet into which only defensive players may enter.</vt:lpstr>
      <vt:lpstr>THE LACROSSE FIELD</vt:lpstr>
      <vt:lpstr>The lacrosse stick or “crosse”</vt:lpstr>
      <vt:lpstr>History Lacrosse is the national game of Canada. It was invented by the Native Americans. </vt:lpstr>
      <vt:lpstr>PE Lacrosse Rules</vt:lpstr>
      <vt:lpstr>POSITIONS </vt:lpstr>
      <vt:lpstr>OFFENSE AND DEFENSE</vt:lpstr>
    </vt:vector>
  </TitlesOfParts>
  <Company>shape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Lacrosse Skills Overview</dc:title>
  <dc:creator>amberlee avina</dc:creator>
  <cp:lastModifiedBy>sstrout</cp:lastModifiedBy>
  <cp:revision>12</cp:revision>
  <dcterms:created xsi:type="dcterms:W3CDTF">2014-09-05T16:59:19Z</dcterms:created>
  <dcterms:modified xsi:type="dcterms:W3CDTF">2014-09-08T15:37:50Z</dcterms:modified>
</cp:coreProperties>
</file>