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90" r:id="rId2"/>
  </p:sldMasterIdLst>
  <p:notesMasterIdLst>
    <p:notesMasterId r:id="rId23"/>
  </p:notesMasterIdLst>
  <p:sldIdLst>
    <p:sldId id="300" r:id="rId3"/>
    <p:sldId id="257" r:id="rId4"/>
    <p:sldId id="281" r:id="rId5"/>
    <p:sldId id="301" r:id="rId6"/>
    <p:sldId id="263" r:id="rId7"/>
    <p:sldId id="264" r:id="rId8"/>
    <p:sldId id="267" r:id="rId9"/>
    <p:sldId id="265" r:id="rId10"/>
    <p:sldId id="266" r:id="rId11"/>
    <p:sldId id="258" r:id="rId12"/>
    <p:sldId id="286" r:id="rId13"/>
    <p:sldId id="297" r:id="rId14"/>
    <p:sldId id="298" r:id="rId15"/>
    <p:sldId id="268" r:id="rId16"/>
    <p:sldId id="269" r:id="rId17"/>
    <p:sldId id="256" r:id="rId18"/>
    <p:sldId id="288" r:id="rId19"/>
    <p:sldId id="289" r:id="rId20"/>
    <p:sldId id="295" r:id="rId21"/>
    <p:sldId id="299" r:id="rId22"/>
  </p:sldIdLst>
  <p:sldSz cx="9144000" cy="6858000" type="screen4x3"/>
  <p:notesSz cx="7010400" cy="939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990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9900"/>
          </a:xfrm>
          <a:prstGeom prst="rect">
            <a:avLst/>
          </a:prstGeom>
        </p:spPr>
        <p:txBody>
          <a:bodyPr vert="horz" lIns="93177" tIns="46589" rIns="93177" bIns="46589" rtlCol="0"/>
          <a:lstStyle>
            <a:lvl1pPr algn="r">
              <a:defRPr sz="1200"/>
            </a:lvl1pPr>
          </a:lstStyle>
          <a:p>
            <a:fld id="{6A3BEE27-B4A2-412A-937E-3E4C6FFE7B84}" type="datetimeFigureOut">
              <a:rPr lang="en-US" smtClean="0"/>
              <a:t>8/28/2012</a:t>
            </a:fld>
            <a:endParaRPr lang="en-US" dirty="0"/>
          </a:p>
        </p:txBody>
      </p:sp>
      <p:sp>
        <p:nvSpPr>
          <p:cNvPr id="4" name="Slide Image Placeholder 3"/>
          <p:cNvSpPr>
            <a:spLocks noGrp="1" noRot="1" noChangeAspect="1"/>
          </p:cNvSpPr>
          <p:nvPr>
            <p:ph type="sldImg" idx="2"/>
          </p:nvPr>
        </p:nvSpPr>
        <p:spPr>
          <a:xfrm>
            <a:off x="1155700" y="704850"/>
            <a:ext cx="4699000" cy="35242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64050"/>
            <a:ext cx="5608320" cy="422910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6469"/>
            <a:ext cx="3037840" cy="46990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926469"/>
            <a:ext cx="3037840" cy="469900"/>
          </a:xfrm>
          <a:prstGeom prst="rect">
            <a:avLst/>
          </a:prstGeom>
        </p:spPr>
        <p:txBody>
          <a:bodyPr vert="horz" lIns="93177" tIns="46589" rIns="93177" bIns="46589" rtlCol="0" anchor="b"/>
          <a:lstStyle>
            <a:lvl1pPr algn="r">
              <a:defRPr sz="1200"/>
            </a:lvl1pPr>
          </a:lstStyle>
          <a:p>
            <a:fld id="{4E5FCD66-AC1D-4E9E-BF2A-3FA84951AD06}" type="slidenum">
              <a:rPr lang="en-US" smtClean="0"/>
              <a:t>‹#›</a:t>
            </a:fld>
            <a:endParaRPr lang="en-US" dirty="0"/>
          </a:p>
        </p:txBody>
      </p:sp>
    </p:spTree>
    <p:extLst>
      <p:ext uri="{BB962C8B-B14F-4D97-AF65-F5344CB8AC3E}">
        <p14:creationId xmlns:p14="http://schemas.microsoft.com/office/powerpoint/2010/main" val="2336253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challenging</a:t>
            </a:r>
            <a:r>
              <a:rPr lang="en-US" baseline="0" dirty="0" smtClean="0"/>
              <a:t> vocabulary (ie:  what are verbal taunts, what is extortion?)</a:t>
            </a:r>
            <a:endParaRPr lang="en-US" dirty="0"/>
          </a:p>
        </p:txBody>
      </p:sp>
      <p:sp>
        <p:nvSpPr>
          <p:cNvPr id="4" name="Slide Number Placeholder 3"/>
          <p:cNvSpPr>
            <a:spLocks noGrp="1"/>
          </p:cNvSpPr>
          <p:nvPr>
            <p:ph type="sldNum" sz="quarter" idx="10"/>
          </p:nvPr>
        </p:nvSpPr>
        <p:spPr/>
        <p:txBody>
          <a:bodyPr/>
          <a:lstStyle/>
          <a:p>
            <a:fld id="{4E5FCD66-AC1D-4E9E-BF2A-3FA84951AD06}" type="slidenum">
              <a:rPr lang="en-US" smtClean="0"/>
              <a:t>2</a:t>
            </a:fld>
            <a:endParaRPr lang="en-US" dirty="0"/>
          </a:p>
        </p:txBody>
      </p:sp>
    </p:spTree>
    <p:extLst>
      <p:ext uri="{BB962C8B-B14F-4D97-AF65-F5344CB8AC3E}">
        <p14:creationId xmlns:p14="http://schemas.microsoft.com/office/powerpoint/2010/main" val="1183803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49568">
              <a:defRPr>
                <a:solidFill>
                  <a:schemeClr val="tx1"/>
                </a:solidFill>
                <a:latin typeface="Tahoma" pitchFamily="34" charset="0"/>
              </a:defRPr>
            </a:lvl1pPr>
            <a:lvl2pPr marL="757066" indent="-291179" defTabSz="949568">
              <a:defRPr>
                <a:solidFill>
                  <a:schemeClr val="tx1"/>
                </a:solidFill>
                <a:latin typeface="Tahoma" pitchFamily="34" charset="0"/>
              </a:defRPr>
            </a:lvl2pPr>
            <a:lvl3pPr marL="1164717" indent="-232943" defTabSz="949568">
              <a:defRPr>
                <a:solidFill>
                  <a:schemeClr val="tx1"/>
                </a:solidFill>
                <a:latin typeface="Tahoma" pitchFamily="34" charset="0"/>
              </a:defRPr>
            </a:lvl3pPr>
            <a:lvl4pPr marL="1630604" indent="-232943" defTabSz="949568">
              <a:defRPr>
                <a:solidFill>
                  <a:schemeClr val="tx1"/>
                </a:solidFill>
                <a:latin typeface="Tahoma" pitchFamily="34" charset="0"/>
              </a:defRPr>
            </a:lvl4pPr>
            <a:lvl5pPr marL="2096491" indent="-232943" defTabSz="949568">
              <a:defRPr>
                <a:solidFill>
                  <a:schemeClr val="tx1"/>
                </a:solidFill>
                <a:latin typeface="Tahoma" pitchFamily="34" charset="0"/>
              </a:defRPr>
            </a:lvl5pPr>
            <a:lvl6pPr marL="2562377" indent="-232943" defTabSz="949568" eaLnBrk="0" fontAlgn="base" hangingPunct="0">
              <a:spcBef>
                <a:spcPct val="0"/>
              </a:spcBef>
              <a:spcAft>
                <a:spcPct val="0"/>
              </a:spcAft>
              <a:defRPr>
                <a:solidFill>
                  <a:schemeClr val="tx1"/>
                </a:solidFill>
                <a:latin typeface="Tahoma" pitchFamily="34" charset="0"/>
              </a:defRPr>
            </a:lvl6pPr>
            <a:lvl7pPr marL="3028264" indent="-232943" defTabSz="949568" eaLnBrk="0" fontAlgn="base" hangingPunct="0">
              <a:spcBef>
                <a:spcPct val="0"/>
              </a:spcBef>
              <a:spcAft>
                <a:spcPct val="0"/>
              </a:spcAft>
              <a:defRPr>
                <a:solidFill>
                  <a:schemeClr val="tx1"/>
                </a:solidFill>
                <a:latin typeface="Tahoma" pitchFamily="34" charset="0"/>
              </a:defRPr>
            </a:lvl7pPr>
            <a:lvl8pPr marL="3494151" indent="-232943" defTabSz="949568" eaLnBrk="0" fontAlgn="base" hangingPunct="0">
              <a:spcBef>
                <a:spcPct val="0"/>
              </a:spcBef>
              <a:spcAft>
                <a:spcPct val="0"/>
              </a:spcAft>
              <a:defRPr>
                <a:solidFill>
                  <a:schemeClr val="tx1"/>
                </a:solidFill>
                <a:latin typeface="Tahoma" pitchFamily="34" charset="0"/>
              </a:defRPr>
            </a:lvl8pPr>
            <a:lvl9pPr marL="3960038" indent="-232943" defTabSz="949568" eaLnBrk="0" fontAlgn="base" hangingPunct="0">
              <a:spcBef>
                <a:spcPct val="0"/>
              </a:spcBef>
              <a:spcAft>
                <a:spcPct val="0"/>
              </a:spcAft>
              <a:defRPr>
                <a:solidFill>
                  <a:schemeClr val="tx1"/>
                </a:solidFill>
                <a:latin typeface="Tahoma" pitchFamily="34" charset="0"/>
              </a:defRPr>
            </a:lvl9pPr>
          </a:lstStyle>
          <a:p>
            <a:fld id="{39C86604-1F4A-42EF-92F5-E58C648AFBB2}" type="slidenum">
              <a:rPr lang="en-US">
                <a:latin typeface="Arial" pitchFamily="34" charset="0"/>
              </a:rPr>
              <a:pPr/>
              <a:t>3</a:t>
            </a:fld>
            <a:endParaRPr lang="en-US" dirty="0">
              <a:latin typeface="Arial"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dirty="0" smtClean="0">
                <a:latin typeface="Arial" pitchFamily="34" charset="0"/>
              </a:rPr>
              <a:t>Bullying takes many forms.  We are, perhaps, most familiar with direct forms of bullying, which include…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Cyber bulling is not just through the computer, but includes…  Instagram, Facebook,</a:t>
            </a:r>
            <a:r>
              <a:rPr lang="en-US" baseline="0" dirty="0" smtClean="0"/>
              <a:t> Twitter</a:t>
            </a:r>
            <a:endParaRPr lang="en-US" dirty="0"/>
          </a:p>
        </p:txBody>
      </p:sp>
      <p:sp>
        <p:nvSpPr>
          <p:cNvPr id="4" name="Slide Number Placeholder 3"/>
          <p:cNvSpPr>
            <a:spLocks noGrp="1"/>
          </p:cNvSpPr>
          <p:nvPr>
            <p:ph type="sldNum" sz="quarter" idx="10"/>
          </p:nvPr>
        </p:nvSpPr>
        <p:spPr/>
        <p:txBody>
          <a:bodyPr/>
          <a:lstStyle/>
          <a:p>
            <a:fld id="{4E5FCD66-AC1D-4E9E-BF2A-3FA84951AD06}" type="slidenum">
              <a:rPr lang="en-US" smtClean="0"/>
              <a:t>6</a:t>
            </a:fld>
            <a:endParaRPr lang="en-US" dirty="0"/>
          </a:p>
        </p:txBody>
      </p:sp>
    </p:spTree>
    <p:extLst>
      <p:ext uri="{BB962C8B-B14F-4D97-AF65-F5344CB8AC3E}">
        <p14:creationId xmlns:p14="http://schemas.microsoft.com/office/powerpoint/2010/main" val="2107777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vocabulary.</a:t>
            </a:r>
            <a:endParaRPr lang="en-US" dirty="0"/>
          </a:p>
        </p:txBody>
      </p:sp>
      <p:sp>
        <p:nvSpPr>
          <p:cNvPr id="4" name="Slide Number Placeholder 3"/>
          <p:cNvSpPr>
            <a:spLocks noGrp="1"/>
          </p:cNvSpPr>
          <p:nvPr>
            <p:ph type="sldNum" sz="quarter" idx="10"/>
          </p:nvPr>
        </p:nvSpPr>
        <p:spPr/>
        <p:txBody>
          <a:bodyPr/>
          <a:lstStyle/>
          <a:p>
            <a:fld id="{4E5FCD66-AC1D-4E9E-BF2A-3FA84951AD06}" type="slidenum">
              <a:rPr lang="en-US" smtClean="0"/>
              <a:t>8</a:t>
            </a:fld>
            <a:endParaRPr lang="en-US" dirty="0"/>
          </a:p>
        </p:txBody>
      </p:sp>
    </p:spTree>
    <p:extLst>
      <p:ext uri="{BB962C8B-B14F-4D97-AF65-F5344CB8AC3E}">
        <p14:creationId xmlns:p14="http://schemas.microsoft.com/office/powerpoint/2010/main" val="1913454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49568">
              <a:defRPr>
                <a:solidFill>
                  <a:schemeClr val="tx1"/>
                </a:solidFill>
                <a:latin typeface="Tahoma" pitchFamily="34" charset="0"/>
              </a:defRPr>
            </a:lvl1pPr>
            <a:lvl2pPr marL="757066" indent="-291179" defTabSz="949568">
              <a:defRPr>
                <a:solidFill>
                  <a:schemeClr val="tx1"/>
                </a:solidFill>
                <a:latin typeface="Tahoma" pitchFamily="34" charset="0"/>
              </a:defRPr>
            </a:lvl2pPr>
            <a:lvl3pPr marL="1164717" indent="-232943" defTabSz="949568">
              <a:defRPr>
                <a:solidFill>
                  <a:schemeClr val="tx1"/>
                </a:solidFill>
                <a:latin typeface="Tahoma" pitchFamily="34" charset="0"/>
              </a:defRPr>
            </a:lvl3pPr>
            <a:lvl4pPr marL="1630604" indent="-232943" defTabSz="949568">
              <a:defRPr>
                <a:solidFill>
                  <a:schemeClr val="tx1"/>
                </a:solidFill>
                <a:latin typeface="Tahoma" pitchFamily="34" charset="0"/>
              </a:defRPr>
            </a:lvl4pPr>
            <a:lvl5pPr marL="2096491" indent="-232943" defTabSz="949568">
              <a:defRPr>
                <a:solidFill>
                  <a:schemeClr val="tx1"/>
                </a:solidFill>
                <a:latin typeface="Tahoma" pitchFamily="34" charset="0"/>
              </a:defRPr>
            </a:lvl5pPr>
            <a:lvl6pPr marL="2562377" indent="-232943" defTabSz="949568" eaLnBrk="0" fontAlgn="base" hangingPunct="0">
              <a:spcBef>
                <a:spcPct val="0"/>
              </a:spcBef>
              <a:spcAft>
                <a:spcPct val="0"/>
              </a:spcAft>
              <a:defRPr>
                <a:solidFill>
                  <a:schemeClr val="tx1"/>
                </a:solidFill>
                <a:latin typeface="Tahoma" pitchFamily="34" charset="0"/>
              </a:defRPr>
            </a:lvl6pPr>
            <a:lvl7pPr marL="3028264" indent="-232943" defTabSz="949568" eaLnBrk="0" fontAlgn="base" hangingPunct="0">
              <a:spcBef>
                <a:spcPct val="0"/>
              </a:spcBef>
              <a:spcAft>
                <a:spcPct val="0"/>
              </a:spcAft>
              <a:defRPr>
                <a:solidFill>
                  <a:schemeClr val="tx1"/>
                </a:solidFill>
                <a:latin typeface="Tahoma" pitchFamily="34" charset="0"/>
              </a:defRPr>
            </a:lvl7pPr>
            <a:lvl8pPr marL="3494151" indent="-232943" defTabSz="949568" eaLnBrk="0" fontAlgn="base" hangingPunct="0">
              <a:spcBef>
                <a:spcPct val="0"/>
              </a:spcBef>
              <a:spcAft>
                <a:spcPct val="0"/>
              </a:spcAft>
              <a:defRPr>
                <a:solidFill>
                  <a:schemeClr val="tx1"/>
                </a:solidFill>
                <a:latin typeface="Tahoma" pitchFamily="34" charset="0"/>
              </a:defRPr>
            </a:lvl8pPr>
            <a:lvl9pPr marL="3960038" indent="-232943" defTabSz="949568" eaLnBrk="0" fontAlgn="base" hangingPunct="0">
              <a:spcBef>
                <a:spcPct val="0"/>
              </a:spcBef>
              <a:spcAft>
                <a:spcPct val="0"/>
              </a:spcAft>
              <a:defRPr>
                <a:solidFill>
                  <a:schemeClr val="tx1"/>
                </a:solidFill>
                <a:latin typeface="Tahoma" pitchFamily="34" charset="0"/>
              </a:defRPr>
            </a:lvl9pPr>
          </a:lstStyle>
          <a:p>
            <a:fld id="{11518E30-BEEE-4461-9AC4-B89DA2756D98}" type="slidenum">
              <a:rPr lang="en-US">
                <a:latin typeface="Arial" pitchFamily="34" charset="0"/>
              </a:rPr>
              <a:pPr/>
              <a:t>11</a:t>
            </a:fld>
            <a:endParaRPr lang="en-US" dirty="0">
              <a:latin typeface="Arial" pitchFamily="34" charset="0"/>
            </a:endParaRPr>
          </a:p>
        </p:txBody>
      </p:sp>
      <p:sp>
        <p:nvSpPr>
          <p:cNvPr id="59395" name="Rectangle 2"/>
          <p:cNvSpPr>
            <a:spLocks noGrp="1" noRot="1" noChangeAspect="1" noChangeArrowheads="1" noTextEdit="1"/>
          </p:cNvSpPr>
          <p:nvPr>
            <p:ph type="sldImg"/>
          </p:nvPr>
        </p:nvSpPr>
        <p:spPr>
          <a:xfrm>
            <a:off x="1165225" y="711200"/>
            <a:ext cx="4681538" cy="3511550"/>
          </a:xfrm>
          <a:ln/>
        </p:spPr>
      </p:sp>
      <p:sp>
        <p:nvSpPr>
          <p:cNvPr id="59396" name="Rectangle 3"/>
          <p:cNvSpPr>
            <a:spLocks noGrp="1" noChangeArrowheads="1"/>
          </p:cNvSpPr>
          <p:nvPr>
            <p:ph type="body" idx="1"/>
          </p:nvPr>
        </p:nvSpPr>
        <p:spPr>
          <a:xfrm>
            <a:off x="934720" y="4463088"/>
            <a:ext cx="5140960" cy="4228779"/>
          </a:xfrm>
          <a:noFill/>
        </p:spPr>
        <p:txBody>
          <a:bodyPr/>
          <a:lstStyle/>
          <a:p>
            <a:pPr eaLnBrk="1" hangingPunct="1"/>
            <a:r>
              <a:rPr lang="en-US" dirty="0" smtClean="0">
                <a:latin typeface="Arial" pitchFamily="34" charset="0"/>
              </a:rPr>
              <a:t>Although adults are critically important actors, children and youth also play important roles in addressing the bullying that they witness or observe</a:t>
            </a:r>
          </a:p>
          <a:p>
            <a:pPr eaLnBrk="1" hangingPunct="1"/>
            <a:endParaRPr lang="en-US" dirty="0" smtClean="0">
              <a:latin typeface="Arial" pitchFamily="34" charset="0"/>
            </a:endParaRPr>
          </a:p>
          <a:p>
            <a:pPr eaLnBrk="1" hangingPunct="1"/>
            <a:r>
              <a:rPr lang="en-US" dirty="0" smtClean="0">
                <a:latin typeface="Arial" pitchFamily="34" charset="0"/>
              </a:rPr>
              <a:t>How do children typically react to bullying that they observe?</a:t>
            </a:r>
          </a:p>
          <a:p>
            <a:pPr eaLnBrk="1" hangingPunct="1"/>
            <a:endParaRPr lang="en-US" dirty="0" smtClean="0">
              <a:latin typeface="Arial" pitchFamily="34" charset="0"/>
            </a:endParaRPr>
          </a:p>
          <a:p>
            <a:pPr eaLnBrk="1" hangingPunct="1"/>
            <a:r>
              <a:rPr lang="en-US" dirty="0" smtClean="0">
                <a:latin typeface="Arial" pitchFamily="34" charset="0"/>
              </a:rPr>
              <a:t>In a study of 4</a:t>
            </a:r>
            <a:r>
              <a:rPr lang="en-US" baseline="30000" dirty="0" smtClean="0">
                <a:latin typeface="Arial" pitchFamily="34" charset="0"/>
              </a:rPr>
              <a:t>th</a:t>
            </a:r>
            <a:r>
              <a:rPr lang="en-US" dirty="0" smtClean="0">
                <a:latin typeface="Arial" pitchFamily="34" charset="0"/>
              </a:rPr>
              <a:t>-6</a:t>
            </a:r>
            <a:r>
              <a:rPr lang="en-US" baseline="30000" dirty="0" smtClean="0">
                <a:latin typeface="Arial" pitchFamily="34" charset="0"/>
              </a:rPr>
              <a:t>th</a:t>
            </a:r>
            <a:r>
              <a:rPr lang="en-US" dirty="0" smtClean="0">
                <a:latin typeface="Arial" pitchFamily="34" charset="0"/>
              </a:rPr>
              <a:t> graders, children reported the following when asked “what do you usually do when you see a student being bullied?”:</a:t>
            </a:r>
          </a:p>
          <a:p>
            <a:pPr eaLnBrk="1" hangingPunct="1">
              <a:buFontTx/>
              <a:buChar char="•"/>
            </a:pPr>
            <a:r>
              <a:rPr lang="en-US" dirty="0" smtClean="0">
                <a:latin typeface="Arial" pitchFamily="34" charset="0"/>
              </a:rPr>
              <a:t>38% felt it was none of their business, but</a:t>
            </a:r>
          </a:p>
          <a:p>
            <a:pPr eaLnBrk="1" hangingPunct="1">
              <a:buFontTx/>
              <a:buChar char="•"/>
            </a:pPr>
            <a:r>
              <a:rPr lang="en-US" dirty="0" smtClean="0">
                <a:latin typeface="Arial" pitchFamily="34" charset="0"/>
              </a:rPr>
              <a:t>62% either tried to help or at least believed that they </a:t>
            </a:r>
            <a:r>
              <a:rPr lang="en-US" u="sng" dirty="0" smtClean="0">
                <a:latin typeface="Arial" pitchFamily="34" charset="0"/>
              </a:rPr>
              <a:t>should</a:t>
            </a:r>
            <a:r>
              <a:rPr lang="en-US" dirty="0" smtClean="0">
                <a:latin typeface="Arial" pitchFamily="34" charset="0"/>
              </a:rPr>
              <a:t> help.</a:t>
            </a:r>
          </a:p>
          <a:p>
            <a:pPr eaLnBrk="1" hangingPunct="1"/>
            <a:endParaRPr lang="en-US" dirty="0" smtClean="0">
              <a:latin typeface="Arial" pitchFamily="34" charset="0"/>
            </a:endParaRPr>
          </a:p>
          <a:p>
            <a:pPr eaLnBrk="1" hangingPunct="1"/>
            <a:r>
              <a:rPr lang="en-US" i="1" dirty="0" smtClean="0">
                <a:latin typeface="Arial" pitchFamily="34" charset="0"/>
              </a:rPr>
              <a:t>Citation:  Melton et al. (1998).</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1754DECC-E270-496D-8FAA-7AEA599A780C}" type="slidenum">
              <a:rPr lang="en-US" smtClean="0"/>
              <a:t>‹#›</a:t>
            </a:fld>
            <a:endParaRPr lang="en-US" dirty="0"/>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4DECC-E270-496D-8FAA-7AEA599A780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4DECC-E270-496D-8FAA-7AEA599A780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2E272BC-DEE0-43C9-88E9-BCA9F8682E16}" type="slidenum">
              <a:rPr lang="en-US"/>
              <a:pPr>
                <a:defRPr/>
              </a:pPr>
              <a:t>‹#›</a:t>
            </a:fld>
            <a:endParaRPr lang="en-US" dirty="0"/>
          </a:p>
        </p:txBody>
      </p:sp>
    </p:spTree>
    <p:extLst>
      <p:ext uri="{BB962C8B-B14F-4D97-AF65-F5344CB8AC3E}">
        <p14:creationId xmlns:p14="http://schemas.microsoft.com/office/powerpoint/2010/main" val="4140562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6B2BFDF-0D76-4F42-9E1B-EF53311230A9}" type="slidenum">
              <a:rPr lang="en-US"/>
              <a:pPr>
                <a:defRPr/>
              </a:pPr>
              <a:t>‹#›</a:t>
            </a:fld>
            <a:endParaRPr lang="en-US" dirty="0"/>
          </a:p>
        </p:txBody>
      </p:sp>
    </p:spTree>
    <p:extLst>
      <p:ext uri="{BB962C8B-B14F-4D97-AF65-F5344CB8AC3E}">
        <p14:creationId xmlns:p14="http://schemas.microsoft.com/office/powerpoint/2010/main" val="4166624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4DECC-E270-496D-8FAA-7AEA599A780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4DECC-E270-496D-8FAA-7AEA599A780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4DECC-E270-496D-8FAA-7AEA599A780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54DECC-E270-496D-8FAA-7AEA599A780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54DECC-E270-496D-8FAA-7AEA599A780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54DECC-E270-496D-8FAA-7AEA599A780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10" name="Slide Number Placeholder 9"/>
          <p:cNvSpPr>
            <a:spLocks noGrp="1"/>
          </p:cNvSpPr>
          <p:nvPr>
            <p:ph type="sldNum" sz="quarter" idx="11"/>
          </p:nvPr>
        </p:nvSpPr>
        <p:spPr/>
        <p:txBody>
          <a:bodyPr/>
          <a:lstStyle/>
          <a:p>
            <a:fld id="{1754DECC-E270-496D-8FAA-7AEA599A780C}" type="slidenum">
              <a:rPr lang="en-US" smtClean="0"/>
              <a:t>‹#›</a:t>
            </a:fld>
            <a:endParaRPr lang="en-US" dirty="0"/>
          </a:p>
        </p:txBody>
      </p:sp>
      <p:sp>
        <p:nvSpPr>
          <p:cNvPr id="12" name="Footer Placeholder 11"/>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54DECC-E270-496D-8FAA-7AEA599A780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54DECC-E270-496D-8FAA-7AEA599A780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54DECC-E270-496D-8FAA-7AEA599A780C}" type="slidenum">
              <a:rPr lang="en-US" smtClean="0"/>
              <a:t>‹#›</a:t>
            </a:fld>
            <a:endParaRPr lang="en-US" dirty="0"/>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dirty="0" smtClean="0"/>
              <a:t>Click icon to add picture</a:t>
            </a:r>
            <a:endParaRPr lang="en-US" dirty="0"/>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4DECC-E270-496D-8FAA-7AEA599A780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4DECC-E270-496D-8FAA-7AEA599A780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6B2BFDF-0D76-4F42-9E1B-EF53311230A9}" type="slidenum">
              <a:rPr lang="en-US"/>
              <a:pPr>
                <a:defRPr/>
              </a:pPr>
              <a:t>‹#›</a:t>
            </a:fld>
            <a:endParaRPr lang="en-US" dirty="0"/>
          </a:p>
        </p:txBody>
      </p:sp>
    </p:spTree>
    <p:extLst>
      <p:ext uri="{BB962C8B-B14F-4D97-AF65-F5344CB8AC3E}">
        <p14:creationId xmlns:p14="http://schemas.microsoft.com/office/powerpoint/2010/main" val="4166624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20" name="Slide Number Placeholder 19"/>
          <p:cNvSpPr>
            <a:spLocks noGrp="1"/>
          </p:cNvSpPr>
          <p:nvPr>
            <p:ph type="sldNum" sz="quarter" idx="11"/>
          </p:nvPr>
        </p:nvSpPr>
        <p:spPr/>
        <p:txBody>
          <a:bodyPr/>
          <a:lstStyle/>
          <a:p>
            <a:fld id="{1754DECC-E270-496D-8FAA-7AEA599A780C}" type="slidenum">
              <a:rPr lang="en-US" smtClean="0"/>
              <a:t>‹#›</a:t>
            </a:fld>
            <a:endParaRPr lang="en-US" dirty="0"/>
          </a:p>
        </p:txBody>
      </p:sp>
      <p:sp>
        <p:nvSpPr>
          <p:cNvPr id="21" name="Footer Placeholder 20"/>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54DECC-E270-496D-8FAA-7AEA599A780C}" type="slidenum">
              <a:rPr lang="en-US" smtClean="0"/>
              <a:t>‹#›</a:t>
            </a:fld>
            <a:endParaRPr lang="en-US" dirty="0"/>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54DECC-E270-496D-8FAA-7AEA599A780C}" type="slidenum">
              <a:rPr lang="en-US" smtClean="0"/>
              <a:t>‹#›</a:t>
            </a:fld>
            <a:endParaRPr lang="en-US" dirty="0"/>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54DECC-E270-496D-8FAA-7AEA599A780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6" name="Slide Number Placeholder 5"/>
          <p:cNvSpPr>
            <a:spLocks noGrp="1"/>
          </p:cNvSpPr>
          <p:nvPr>
            <p:ph type="sldNum" sz="quarter" idx="11"/>
          </p:nvPr>
        </p:nvSpPr>
        <p:spPr/>
        <p:txBody>
          <a:bodyPr/>
          <a:lstStyle/>
          <a:p>
            <a:fld id="{1754DECC-E270-496D-8FAA-7AEA599A780C}" type="slidenum">
              <a:rPr lang="en-US" smtClean="0"/>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8FE0133B-3A12-45C6-8344-632DA99959A5}" type="datetimeFigureOut">
              <a:rPr lang="en-US" smtClean="0"/>
              <a:t>8/28/2012</a:t>
            </a:fld>
            <a:endParaRPr lang="en-US" dirty="0"/>
          </a:p>
        </p:txBody>
      </p:sp>
      <p:sp>
        <p:nvSpPr>
          <p:cNvPr id="10" name="Slide Number Placeholder 9"/>
          <p:cNvSpPr>
            <a:spLocks noGrp="1"/>
          </p:cNvSpPr>
          <p:nvPr>
            <p:ph type="sldNum" sz="quarter" idx="15"/>
          </p:nvPr>
        </p:nvSpPr>
        <p:spPr/>
        <p:txBody>
          <a:bodyPr/>
          <a:lstStyle/>
          <a:p>
            <a:fld id="{1754DECC-E270-496D-8FAA-7AEA599A780C}" type="slidenum">
              <a:rPr lang="en-US" smtClean="0"/>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E0133B-3A12-45C6-8344-632DA99959A5}" type="datetimeFigureOut">
              <a:rPr lang="en-US" smtClean="0"/>
              <a:t>8/28/2012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54DECC-E270-496D-8FAA-7AEA599A780C}" type="slidenum">
              <a:rPr lang="en-US" smtClean="0"/>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dirty="0"/>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1754DECC-E270-496D-8FAA-7AEA599A780C}" type="slidenum">
              <a:rPr lang="en-US" smtClean="0"/>
              <a:t>‹#›</a:t>
            </a:fld>
            <a:endParaRPr lang="en-US" dirty="0"/>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8FE0133B-3A12-45C6-8344-632DA99959A5}" type="datetimeFigureOut">
              <a:rPr lang="en-US" smtClean="0"/>
              <a:t>8/28/2012</a:t>
            </a:fld>
            <a:endParaRPr lang="en-US" dirty="0"/>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FE0133B-3A12-45C6-8344-632DA99959A5}" type="datetimeFigureOut">
              <a:rPr lang="en-US" smtClean="0"/>
              <a:t>8/28/2012</a:t>
            </a:fld>
            <a:endParaRPr lang="en-US"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1754DECC-E270-496D-8FAA-7AEA599A780C}" type="slidenum">
              <a:rPr lang="en-US" smtClean="0"/>
              <a:t>‹#›</a:t>
            </a:fld>
            <a:endParaRPr lang="en-US" dirty="0"/>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hyperlink" Target="http://www.pathwayscourses.samhsa.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pathwayscourses.samhs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a:bodyPr>
          <a:lstStyle/>
          <a:p>
            <a:pPr algn="ctr"/>
            <a:r>
              <a:rPr lang="en-US" dirty="0" smtClean="0">
                <a:latin typeface="Comic Sans MS" pitchFamily="66" charset="0"/>
              </a:rPr>
              <a:t>Fremont Unified School District</a:t>
            </a:r>
            <a:br>
              <a:rPr lang="en-US" dirty="0" smtClean="0">
                <a:latin typeface="Comic Sans MS" pitchFamily="66" charset="0"/>
              </a:rPr>
            </a:br>
            <a:r>
              <a:rPr lang="en-US" sz="2700" dirty="0" smtClean="0">
                <a:latin typeface="Comic Sans MS" pitchFamily="66" charset="0"/>
              </a:rPr>
              <a:t>Presents</a:t>
            </a:r>
            <a:endParaRPr lang="en-US" sz="2700" dirty="0">
              <a:latin typeface="Comic Sans MS" pitchFamily="66" charset="0"/>
            </a:endParaRPr>
          </a:p>
        </p:txBody>
      </p:sp>
      <p:sp>
        <p:nvSpPr>
          <p:cNvPr id="3" name="Content Placeholder 2"/>
          <p:cNvSpPr>
            <a:spLocks noGrp="1"/>
          </p:cNvSpPr>
          <p:nvPr>
            <p:ph idx="1"/>
          </p:nvPr>
        </p:nvSpPr>
        <p:spPr>
          <a:xfrm>
            <a:off x="457200" y="4038600"/>
            <a:ext cx="8229600" cy="2087563"/>
          </a:xfrm>
        </p:spPr>
        <p:txBody>
          <a:bodyPr/>
          <a:lstStyle/>
          <a:p>
            <a:pPr marL="0" indent="0" algn="ctr">
              <a:buNone/>
            </a:pPr>
            <a:r>
              <a:rPr lang="en-US" dirty="0" smtClean="0">
                <a:latin typeface="Comic Sans MS" pitchFamily="66" charset="0"/>
              </a:rPr>
              <a:t>Mandatory Student Bullying Training</a:t>
            </a:r>
          </a:p>
          <a:p>
            <a:pPr marL="0" indent="0" algn="ctr">
              <a:buNone/>
            </a:pPr>
            <a:r>
              <a:rPr lang="en-US" dirty="0">
                <a:latin typeface="Comic Sans MS" pitchFamily="66" charset="0"/>
              </a:rPr>
              <a:t> </a:t>
            </a:r>
            <a:r>
              <a:rPr lang="en-US" dirty="0" smtClean="0">
                <a:latin typeface="Comic Sans MS" pitchFamily="66" charset="0"/>
              </a:rPr>
              <a:t>School Year 2012-2013</a:t>
            </a:r>
            <a:endParaRPr lang="en-US" dirty="0">
              <a:latin typeface="Comic Sans MS"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00" y="2166935"/>
            <a:ext cx="1857375" cy="1857375"/>
          </a:xfrm>
          <a:prstGeom prst="rect">
            <a:avLst/>
          </a:prstGeom>
        </p:spPr>
      </p:pic>
    </p:spTree>
    <p:extLst>
      <p:ext uri="{BB962C8B-B14F-4D97-AF65-F5344CB8AC3E}">
        <p14:creationId xmlns:p14="http://schemas.microsoft.com/office/powerpoint/2010/main" val="3433571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458200" cy="1143000"/>
          </a:xfrm>
        </p:spPr>
        <p:txBody>
          <a:bodyPr/>
          <a:lstStyle/>
          <a:p>
            <a:pPr algn="ctr" eaLnBrk="1" hangingPunct="1"/>
            <a:r>
              <a:rPr lang="en-US" dirty="0" smtClean="0">
                <a:latin typeface="Kristen ITC" pitchFamily="66" charset="0"/>
              </a:rPr>
              <a:t>    </a:t>
            </a:r>
            <a:r>
              <a:rPr lang="en-US" sz="5400" dirty="0" smtClean="0">
                <a:solidFill>
                  <a:srgbClr val="FFC000"/>
                </a:solidFill>
                <a:latin typeface="Century Gothic" pitchFamily="34" charset="0"/>
              </a:rPr>
              <a:t>Who Are the Bullies?</a:t>
            </a:r>
            <a:endParaRPr lang="en-US" sz="6000" dirty="0" smtClean="0">
              <a:solidFill>
                <a:srgbClr val="FFC000"/>
              </a:solidFill>
              <a:latin typeface="Century Gothic" pitchFamily="34" charset="0"/>
            </a:endParaRPr>
          </a:p>
        </p:txBody>
      </p:sp>
      <p:sp>
        <p:nvSpPr>
          <p:cNvPr id="4099" name="Rectangle 3"/>
          <p:cNvSpPr>
            <a:spLocks noGrp="1" noChangeArrowheads="1"/>
          </p:cNvSpPr>
          <p:nvPr>
            <p:ph type="body" sz="half" idx="1"/>
          </p:nvPr>
        </p:nvSpPr>
        <p:spPr>
          <a:xfrm>
            <a:off x="685800" y="1143000"/>
            <a:ext cx="4572000" cy="4572000"/>
          </a:xfrm>
        </p:spPr>
        <p:txBody>
          <a:bodyPr/>
          <a:lstStyle/>
          <a:p>
            <a:pPr eaLnBrk="1" hangingPunct="1">
              <a:buFont typeface="Wingdings" pitchFamily="2" charset="2"/>
              <a:buChar char="§"/>
            </a:pPr>
            <a:r>
              <a:rPr lang="en-US" sz="2800" dirty="0" smtClean="0">
                <a:latin typeface="Comic Sans MS" pitchFamily="66" charset="0"/>
              </a:rPr>
              <a:t>People who bully typically demonstrate a strong sense of self-esteem</a:t>
            </a:r>
          </a:p>
          <a:p>
            <a:pPr eaLnBrk="1" hangingPunct="1">
              <a:buFont typeface="Wingdings" pitchFamily="2" charset="2"/>
              <a:buChar char="§"/>
            </a:pPr>
            <a:r>
              <a:rPr lang="en-US" sz="2800" dirty="0" smtClean="0">
                <a:latin typeface="Comic Sans MS" pitchFamily="66" charset="0"/>
              </a:rPr>
              <a:t>They like to feel powerful and in control</a:t>
            </a:r>
          </a:p>
        </p:txBody>
      </p:sp>
      <p:sp>
        <p:nvSpPr>
          <p:cNvPr id="5" name="Text Box 2"/>
          <p:cNvSpPr txBox="1">
            <a:spLocks noChangeArrowheads="1"/>
          </p:cNvSpPr>
          <p:nvPr/>
        </p:nvSpPr>
        <p:spPr bwMode="auto">
          <a:xfrm>
            <a:off x="685800" y="4399022"/>
            <a:ext cx="79194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defRPr/>
            </a:pPr>
            <a:r>
              <a:rPr lang="en-US" sz="3200" dirty="0">
                <a:solidFill>
                  <a:schemeClr val="accent1"/>
                </a:solidFill>
                <a:latin typeface="Century Gothic" pitchFamily="34" charset="0"/>
              </a:rPr>
              <a:t>Did you know…</a:t>
            </a:r>
          </a:p>
          <a:p>
            <a:pPr marL="342900" indent="-342900">
              <a:buFont typeface="Wingdings" pitchFamily="2" charset="2"/>
              <a:buChar char="§"/>
              <a:defRPr/>
            </a:pPr>
            <a:r>
              <a:rPr lang="en-US" sz="2400" dirty="0" smtClean="0">
                <a:effectLst>
                  <a:outerShdw blurRad="38100" dist="38100" dir="2700000" algn="tl">
                    <a:srgbClr val="000000">
                      <a:alpha val="43137"/>
                    </a:srgbClr>
                  </a:outerShdw>
                </a:effectLst>
                <a:latin typeface="Comic Sans MS" pitchFamily="66" charset="0"/>
              </a:rPr>
              <a:t>The </a:t>
            </a:r>
            <a:r>
              <a:rPr lang="en-US" sz="2400" dirty="0">
                <a:effectLst>
                  <a:outerShdw blurRad="38100" dist="38100" dir="2700000" algn="tl">
                    <a:srgbClr val="000000">
                      <a:alpha val="43137"/>
                    </a:srgbClr>
                  </a:outerShdw>
                </a:effectLst>
                <a:latin typeface="Comic Sans MS" pitchFamily="66" charset="0"/>
              </a:rPr>
              <a:t>average bullying behavior lasts only 37 </a:t>
            </a:r>
            <a:r>
              <a:rPr lang="en-US" sz="2400" dirty="0" smtClean="0">
                <a:effectLst>
                  <a:outerShdw blurRad="38100" dist="38100" dir="2700000" algn="tl">
                    <a:srgbClr val="000000">
                      <a:alpha val="43137"/>
                    </a:srgbClr>
                  </a:outerShdw>
                </a:effectLst>
                <a:latin typeface="Comic Sans MS" pitchFamily="66" charset="0"/>
              </a:rPr>
              <a:t>seconds?</a:t>
            </a:r>
            <a:endParaRPr lang="en-US" sz="2400" dirty="0">
              <a:effectLst>
                <a:outerShdw blurRad="38100" dist="38100" dir="2700000" algn="tl">
                  <a:srgbClr val="000000">
                    <a:alpha val="43137"/>
                  </a:srgbClr>
                </a:outerShdw>
              </a:effectLst>
              <a:latin typeface="Comic Sans MS" pitchFamily="66" charset="0"/>
            </a:endParaRPr>
          </a:p>
          <a:p>
            <a:pPr marL="342900" indent="-342900">
              <a:buFont typeface="Wingdings" pitchFamily="2" charset="2"/>
              <a:buChar char="§"/>
              <a:defRPr/>
            </a:pPr>
            <a:r>
              <a:rPr lang="en-US" sz="2400" dirty="0" smtClean="0">
                <a:effectLst>
                  <a:outerShdw blurRad="38100" dist="38100" dir="2700000" algn="tl">
                    <a:srgbClr val="000000">
                      <a:alpha val="43137"/>
                    </a:srgbClr>
                  </a:outerShdw>
                </a:effectLst>
                <a:latin typeface="Comic Sans MS" pitchFamily="66" charset="0"/>
              </a:rPr>
              <a:t>Occurs </a:t>
            </a:r>
            <a:r>
              <a:rPr lang="en-US" sz="2400" dirty="0">
                <a:effectLst>
                  <a:outerShdw blurRad="38100" dist="38100" dir="2700000" algn="tl">
                    <a:srgbClr val="000000">
                      <a:alpha val="43137"/>
                    </a:srgbClr>
                  </a:outerShdw>
                </a:effectLst>
                <a:latin typeface="Comic Sans MS" pitchFamily="66" charset="0"/>
              </a:rPr>
              <a:t>at least 2 – 3 times per </a:t>
            </a:r>
            <a:r>
              <a:rPr lang="en-US" sz="2400" dirty="0" smtClean="0">
                <a:effectLst>
                  <a:outerShdw blurRad="38100" dist="38100" dir="2700000" algn="tl">
                    <a:srgbClr val="000000">
                      <a:alpha val="43137"/>
                    </a:srgbClr>
                  </a:outerShdw>
                </a:effectLst>
                <a:latin typeface="Comic Sans MS" pitchFamily="66" charset="0"/>
              </a:rPr>
              <a:t>month</a:t>
            </a:r>
            <a:r>
              <a:rPr lang="en-US" sz="2400" dirty="0">
                <a:effectLst>
                  <a:outerShdw blurRad="38100" dist="38100" dir="2700000" algn="tl">
                    <a:srgbClr val="000000">
                      <a:alpha val="43137"/>
                    </a:srgbClr>
                  </a:outerShdw>
                </a:effectLst>
                <a:latin typeface="Comic Sans MS" pitchFamily="66" charset="0"/>
              </a:rPr>
              <a:t>?</a:t>
            </a:r>
            <a:endParaRPr lang="en-US" sz="2400" dirty="0" smtClean="0">
              <a:effectLst>
                <a:outerShdw blurRad="38100" dist="38100" dir="2700000" algn="tl">
                  <a:srgbClr val="000000">
                    <a:alpha val="43137"/>
                  </a:srgbClr>
                </a:outerShdw>
              </a:effectLst>
              <a:latin typeface="Comic Sans MS" pitchFamily="66" charset="0"/>
            </a:endParaRPr>
          </a:p>
          <a:p>
            <a:pPr marL="342900" indent="-342900">
              <a:buFont typeface="Wingdings" pitchFamily="2" charset="2"/>
              <a:buChar char="§"/>
              <a:defRPr/>
            </a:pPr>
            <a:r>
              <a:rPr lang="en-US" sz="2400" dirty="0" smtClean="0">
                <a:effectLst>
                  <a:outerShdw blurRad="38100" dist="38100" dir="2700000" algn="tl">
                    <a:srgbClr val="000000">
                      <a:alpha val="43137"/>
                    </a:srgbClr>
                  </a:outerShdw>
                </a:effectLst>
                <a:latin typeface="Comic Sans MS" pitchFamily="66" charset="0"/>
              </a:rPr>
              <a:t>Can have live-long lasting effects on its victims?</a:t>
            </a:r>
            <a:endParaRPr lang="en-US" sz="2400" dirty="0">
              <a:effectLst>
                <a:outerShdw blurRad="38100" dist="38100" dir="2700000" algn="tl">
                  <a:srgbClr val="000000">
                    <a:alpha val="43137"/>
                  </a:srgbClr>
                </a:outerShdw>
              </a:effectLst>
              <a:latin typeface="Comic Sans MS" pitchFamily="66" charset="0"/>
            </a:endParaRPr>
          </a:p>
        </p:txBody>
      </p:sp>
      <p:sp>
        <p:nvSpPr>
          <p:cNvPr id="6" name="Text Box 3"/>
          <p:cNvSpPr txBox="1">
            <a:spLocks noChangeArrowheads="1"/>
          </p:cNvSpPr>
          <p:nvPr/>
        </p:nvSpPr>
        <p:spPr bwMode="auto">
          <a:xfrm>
            <a:off x="3641725" y="6461125"/>
            <a:ext cx="251062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000" b="1" dirty="0">
                <a:effectLst>
                  <a:outerShdw blurRad="38100" dist="38100" dir="2700000" algn="tl">
                    <a:srgbClr val="000000"/>
                  </a:outerShdw>
                </a:effectLst>
                <a:latin typeface="Tahoma" pitchFamily="34" charset="0"/>
                <a:ea typeface="Tahoma" pitchFamily="34" charset="0"/>
                <a:cs typeface="Tahoma" pitchFamily="34" charset="0"/>
              </a:rPr>
              <a:t>Debra Pepler, Ph.D., York University</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5970" y="1223273"/>
            <a:ext cx="2133600" cy="3206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933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152400"/>
            <a:ext cx="8458200" cy="1066800"/>
          </a:xfrm>
        </p:spPr>
        <p:txBody>
          <a:bodyPr>
            <a:normAutofit fontScale="90000"/>
          </a:bodyPr>
          <a:lstStyle/>
          <a:p>
            <a:pPr algn="ctr" eaLnBrk="1" hangingPunct="1"/>
            <a:r>
              <a:rPr lang="en-US" dirty="0" smtClean="0">
                <a:solidFill>
                  <a:schemeClr val="accent1">
                    <a:lumMod val="40000"/>
                    <a:lumOff val="60000"/>
                  </a:schemeClr>
                </a:solidFill>
                <a:latin typeface="Century Gothic" pitchFamily="34" charset="0"/>
              </a:rPr>
              <a:t>Teens Who Observe</a:t>
            </a:r>
          </a:p>
        </p:txBody>
      </p:sp>
      <p:sp>
        <p:nvSpPr>
          <p:cNvPr id="21507" name="Rectangle 3"/>
          <p:cNvSpPr>
            <a:spLocks noGrp="1" noChangeArrowheads="1"/>
          </p:cNvSpPr>
          <p:nvPr>
            <p:ph idx="1"/>
          </p:nvPr>
        </p:nvSpPr>
        <p:spPr>
          <a:xfrm>
            <a:off x="838200" y="1600199"/>
            <a:ext cx="7620000" cy="4786313"/>
          </a:xfrm>
        </p:spPr>
        <p:txBody>
          <a:bodyPr>
            <a:normAutofit fontScale="92500" lnSpcReduction="10000"/>
          </a:bodyPr>
          <a:lstStyle/>
          <a:p>
            <a:pPr marL="0" indent="0" eaLnBrk="1" hangingPunct="1">
              <a:spcBef>
                <a:spcPct val="35000"/>
              </a:spcBef>
              <a:buNone/>
              <a:tabLst>
                <a:tab pos="1600200" algn="l"/>
              </a:tabLst>
            </a:pPr>
            <a:endParaRPr lang="en-US" dirty="0" smtClean="0">
              <a:latin typeface="Comic Sans MS" pitchFamily="66" charset="0"/>
            </a:endParaRPr>
          </a:p>
          <a:p>
            <a:pPr marL="0" indent="0" eaLnBrk="1" hangingPunct="1">
              <a:spcBef>
                <a:spcPct val="35000"/>
              </a:spcBef>
              <a:buNone/>
              <a:tabLst>
                <a:tab pos="1600200" algn="l"/>
              </a:tabLst>
            </a:pPr>
            <a:endParaRPr lang="en-US" dirty="0">
              <a:latin typeface="Comic Sans MS" pitchFamily="66" charset="0"/>
            </a:endParaRPr>
          </a:p>
          <a:p>
            <a:pPr marL="0" indent="0" eaLnBrk="1" hangingPunct="1">
              <a:spcBef>
                <a:spcPct val="35000"/>
              </a:spcBef>
              <a:buNone/>
              <a:tabLst>
                <a:tab pos="1600200" algn="l"/>
              </a:tabLst>
            </a:pPr>
            <a:endParaRPr lang="en-US" dirty="0" smtClean="0">
              <a:latin typeface="Comic Sans MS" pitchFamily="66" charset="0"/>
            </a:endParaRPr>
          </a:p>
          <a:p>
            <a:pPr marL="0" indent="0" algn="ctr" eaLnBrk="1" hangingPunct="1">
              <a:spcBef>
                <a:spcPct val="35000"/>
              </a:spcBef>
              <a:buNone/>
              <a:tabLst>
                <a:tab pos="1600200" algn="l"/>
              </a:tabLst>
            </a:pPr>
            <a:r>
              <a:rPr lang="en-US" dirty="0" smtClean="0">
                <a:latin typeface="Comic Sans MS" pitchFamily="66" charset="0"/>
              </a:rPr>
              <a:t>What do you usually do when you see a student being bullied?</a:t>
            </a:r>
          </a:p>
          <a:p>
            <a:pPr eaLnBrk="1" hangingPunct="1">
              <a:spcBef>
                <a:spcPct val="35000"/>
              </a:spcBef>
              <a:buFont typeface="Wingdings" pitchFamily="2" charset="2"/>
              <a:buChar char="§"/>
              <a:tabLst>
                <a:tab pos="1600200" algn="l"/>
              </a:tabLst>
            </a:pPr>
            <a:r>
              <a:rPr lang="en-US" dirty="0" smtClean="0">
                <a:latin typeface="Comic Sans MS" pitchFamily="66" charset="0"/>
              </a:rPr>
              <a:t>38%	Nothing, because it’s</a:t>
            </a:r>
            <a:br>
              <a:rPr lang="en-US" dirty="0" smtClean="0">
                <a:latin typeface="Comic Sans MS" pitchFamily="66" charset="0"/>
              </a:rPr>
            </a:br>
            <a:r>
              <a:rPr lang="en-US" dirty="0" smtClean="0">
                <a:latin typeface="Comic Sans MS" pitchFamily="66" charset="0"/>
              </a:rPr>
              <a:t>	none of my business	</a:t>
            </a:r>
          </a:p>
          <a:p>
            <a:pPr eaLnBrk="1" hangingPunct="1">
              <a:spcBef>
                <a:spcPct val="35000"/>
              </a:spcBef>
              <a:buFont typeface="Wingdings" pitchFamily="2" charset="2"/>
              <a:buChar char="§"/>
              <a:tabLst>
                <a:tab pos="1600200" algn="l"/>
              </a:tabLst>
            </a:pPr>
            <a:r>
              <a:rPr lang="en-US" dirty="0" smtClean="0">
                <a:latin typeface="Comic Sans MS" pitchFamily="66" charset="0"/>
              </a:rPr>
              <a:t>27%	I don’t do anything, but</a:t>
            </a:r>
            <a:br>
              <a:rPr lang="en-US" dirty="0" smtClean="0">
                <a:latin typeface="Comic Sans MS" pitchFamily="66" charset="0"/>
              </a:rPr>
            </a:br>
            <a:r>
              <a:rPr lang="en-US" dirty="0" smtClean="0">
                <a:latin typeface="Comic Sans MS" pitchFamily="66" charset="0"/>
              </a:rPr>
              <a:t>	I think I should help	</a:t>
            </a:r>
          </a:p>
          <a:p>
            <a:pPr eaLnBrk="1" hangingPunct="1">
              <a:spcBef>
                <a:spcPct val="35000"/>
              </a:spcBef>
              <a:buFont typeface="Wingdings" pitchFamily="2" charset="2"/>
              <a:buChar char="§"/>
              <a:tabLst>
                <a:tab pos="1600200" algn="l"/>
              </a:tabLst>
            </a:pPr>
            <a:r>
              <a:rPr lang="en-US" dirty="0" smtClean="0">
                <a:latin typeface="Comic Sans MS" pitchFamily="66" charset="0"/>
              </a:rPr>
              <a:t>35%	I try to help him or her</a:t>
            </a:r>
          </a:p>
        </p:txBody>
      </p:sp>
      <p:sp>
        <p:nvSpPr>
          <p:cNvPr id="83974" name="Text Box 6"/>
          <p:cNvSpPr txBox="1">
            <a:spLocks noChangeArrowheads="1"/>
          </p:cNvSpPr>
          <p:nvPr/>
        </p:nvSpPr>
        <p:spPr bwMode="auto">
          <a:xfrm>
            <a:off x="1447800" y="6019800"/>
            <a:ext cx="662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endParaRPr lang="en-US" b="1" dirty="0">
              <a:effectLst>
                <a:outerShdw blurRad="38100" dist="38100" dir="2700000" algn="tl">
                  <a:srgbClr val="C0C0C0"/>
                </a:outerShdw>
              </a:effectLst>
              <a:latin typeface="Comic Sans MS" pitchFamily="66"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2788" y="1066800"/>
            <a:ext cx="2656522" cy="2025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048994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143000"/>
          </a:xfrm>
        </p:spPr>
        <p:txBody>
          <a:bodyPr/>
          <a:lstStyle/>
          <a:p>
            <a:pPr algn="ctr"/>
            <a:r>
              <a:rPr lang="en-US" sz="44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Century Gothic" pitchFamily="34" charset="0"/>
              </a:rPr>
              <a:t>Reasons Teens Don’t Intervene</a:t>
            </a:r>
            <a:endParaRPr lang="en-US" sz="4400" b="1"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Century Gothic" pitchFamily="34" charset="0"/>
            </a:endParaRPr>
          </a:p>
        </p:txBody>
      </p:sp>
      <p:sp>
        <p:nvSpPr>
          <p:cNvPr id="3" name="Text Placeholder 2"/>
          <p:cNvSpPr>
            <a:spLocks noGrp="1"/>
          </p:cNvSpPr>
          <p:nvPr>
            <p:ph type="body" sz="half" idx="1"/>
          </p:nvPr>
        </p:nvSpPr>
        <p:spPr>
          <a:xfrm>
            <a:off x="381000" y="1295400"/>
            <a:ext cx="8534400" cy="3810000"/>
          </a:xfrm>
        </p:spPr>
        <p:txBody>
          <a:bodyPr>
            <a:normAutofit/>
          </a:bodyPr>
          <a:lstStyle/>
          <a:p>
            <a:pPr>
              <a:buFont typeface="Wingdings" pitchFamily="2" charset="2"/>
              <a:buChar char="§"/>
            </a:pPr>
            <a:r>
              <a:rPr lang="en-US" sz="2400" dirty="0" smtClean="0">
                <a:latin typeface="Comic Sans MS" pitchFamily="66" charset="0"/>
              </a:rPr>
              <a:t>They are entertained by the bullying</a:t>
            </a:r>
          </a:p>
          <a:p>
            <a:pPr>
              <a:buFont typeface="Wingdings" pitchFamily="2" charset="2"/>
              <a:buChar char="§"/>
            </a:pPr>
            <a:r>
              <a:rPr lang="en-US" sz="2400" dirty="0" smtClean="0">
                <a:latin typeface="Comic Sans MS" pitchFamily="66" charset="0"/>
              </a:rPr>
              <a:t>They don’t think speaking up will help</a:t>
            </a:r>
          </a:p>
          <a:p>
            <a:pPr>
              <a:buFont typeface="Wingdings" pitchFamily="2" charset="2"/>
              <a:buChar char="§"/>
            </a:pPr>
            <a:r>
              <a:rPr lang="en-US" sz="2400" dirty="0" smtClean="0">
                <a:latin typeface="Comic Sans MS" pitchFamily="66" charset="0"/>
              </a:rPr>
              <a:t>They are afraid that if they say something, the bully will turn on them</a:t>
            </a:r>
          </a:p>
          <a:p>
            <a:pPr>
              <a:buFont typeface="Wingdings" pitchFamily="2" charset="2"/>
              <a:buChar char="§"/>
            </a:pPr>
            <a:r>
              <a:rPr lang="en-US" sz="2400" dirty="0" smtClean="0">
                <a:latin typeface="Comic Sans MS" pitchFamily="66" charset="0"/>
              </a:rPr>
              <a:t>The bully is someone others look up to and teens want to hang out with</a:t>
            </a:r>
          </a:p>
          <a:p>
            <a:pPr>
              <a:buFont typeface="Wingdings" pitchFamily="2" charset="2"/>
              <a:buChar char="§"/>
            </a:pPr>
            <a:r>
              <a:rPr lang="en-US" sz="2400" dirty="0" smtClean="0">
                <a:latin typeface="Comic Sans MS" pitchFamily="66" charset="0"/>
              </a:rPr>
              <a:t>They want to “side” with the bully because to do that makes them feel strong</a:t>
            </a:r>
            <a:endParaRPr lang="en-US" sz="2400" dirty="0">
              <a:latin typeface="Comic Sans MS" pitchFamily="66"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4607550"/>
            <a:ext cx="2667000" cy="207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9545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534400" cy="1600200"/>
          </a:xfrm>
        </p:spPr>
        <p:txBody>
          <a:bodyPr/>
          <a:lstStyle/>
          <a:p>
            <a:pPr algn="ctr"/>
            <a:r>
              <a:rPr lang="en-US" dirty="0"/>
              <a:t/>
            </a:r>
            <a:br>
              <a:rPr lang="en-US" dirty="0"/>
            </a:br>
            <a:r>
              <a:rPr lang="en-US" sz="4800" dirty="0">
                <a:solidFill>
                  <a:schemeClr val="accent1"/>
                </a:solidFill>
                <a:latin typeface="Century Gothic" pitchFamily="34" charset="0"/>
              </a:rPr>
              <a:t>Strategies for T</a:t>
            </a:r>
            <a:r>
              <a:rPr lang="en-US" sz="4800" dirty="0" smtClean="0">
                <a:solidFill>
                  <a:schemeClr val="accent1"/>
                </a:solidFill>
                <a:latin typeface="Century Gothic" pitchFamily="34" charset="0"/>
              </a:rPr>
              <a:t>eens </a:t>
            </a:r>
            <a:r>
              <a:rPr lang="en-US" sz="4800" dirty="0">
                <a:solidFill>
                  <a:schemeClr val="accent1"/>
                </a:solidFill>
                <a:latin typeface="Century Gothic" pitchFamily="34" charset="0"/>
              </a:rPr>
              <a:t/>
            </a:r>
            <a:br>
              <a:rPr lang="en-US" sz="4800" dirty="0">
                <a:solidFill>
                  <a:schemeClr val="accent1"/>
                </a:solidFill>
                <a:latin typeface="Century Gothic" pitchFamily="34" charset="0"/>
              </a:rPr>
            </a:br>
            <a:r>
              <a:rPr lang="en-US" sz="4800" dirty="0" smtClean="0">
                <a:solidFill>
                  <a:schemeClr val="accent1"/>
                </a:solidFill>
                <a:latin typeface="Century Gothic" pitchFamily="34" charset="0"/>
              </a:rPr>
              <a:t>Witnessing </a:t>
            </a:r>
            <a:r>
              <a:rPr lang="en-US" sz="4800" dirty="0">
                <a:solidFill>
                  <a:schemeClr val="accent1"/>
                </a:solidFill>
                <a:latin typeface="Century Gothic" pitchFamily="34" charset="0"/>
              </a:rPr>
              <a:t>B</a:t>
            </a:r>
            <a:r>
              <a:rPr lang="en-US" sz="4800" dirty="0" smtClean="0">
                <a:solidFill>
                  <a:schemeClr val="accent1"/>
                </a:solidFill>
                <a:latin typeface="Century Gothic" pitchFamily="34" charset="0"/>
              </a:rPr>
              <a:t>ullying</a:t>
            </a:r>
            <a:endParaRPr lang="en-US" sz="4800" dirty="0">
              <a:solidFill>
                <a:schemeClr val="accent1"/>
              </a:solidFill>
              <a:latin typeface="Century Gothic" pitchFamily="34" charset="0"/>
            </a:endParaRPr>
          </a:p>
        </p:txBody>
      </p:sp>
      <p:sp>
        <p:nvSpPr>
          <p:cNvPr id="3" name="Content Placeholder 2"/>
          <p:cNvSpPr>
            <a:spLocks noGrp="1"/>
          </p:cNvSpPr>
          <p:nvPr>
            <p:ph idx="1"/>
          </p:nvPr>
        </p:nvSpPr>
        <p:spPr>
          <a:xfrm>
            <a:off x="990600" y="1676400"/>
            <a:ext cx="7467600" cy="2590800"/>
          </a:xfrm>
        </p:spPr>
        <p:txBody>
          <a:bodyPr>
            <a:normAutofit/>
          </a:bodyPr>
          <a:lstStyle/>
          <a:p>
            <a:pPr>
              <a:buFont typeface="Wingdings" pitchFamily="2" charset="2"/>
              <a:buChar char="§"/>
            </a:pPr>
            <a:r>
              <a:rPr lang="en-US" dirty="0" smtClean="0">
                <a:latin typeface="Comic Sans MS" pitchFamily="66" charset="0"/>
              </a:rPr>
              <a:t>Tell the bully to stop</a:t>
            </a:r>
          </a:p>
          <a:p>
            <a:pPr>
              <a:buFont typeface="Wingdings" pitchFamily="2" charset="2"/>
              <a:buChar char="§"/>
            </a:pPr>
            <a:r>
              <a:rPr lang="en-US" dirty="0" smtClean="0">
                <a:latin typeface="Comic Sans MS" pitchFamily="66" charset="0"/>
              </a:rPr>
              <a:t>Help the victim walk away</a:t>
            </a:r>
          </a:p>
          <a:p>
            <a:pPr>
              <a:buFont typeface="Wingdings" pitchFamily="2" charset="2"/>
              <a:buChar char="§"/>
            </a:pPr>
            <a:r>
              <a:rPr lang="en-US" dirty="0" smtClean="0">
                <a:latin typeface="Comic Sans MS" pitchFamily="66" charset="0"/>
              </a:rPr>
              <a:t>Recruit friends to help the victim</a:t>
            </a:r>
          </a:p>
          <a:p>
            <a:pPr>
              <a:buFont typeface="Wingdings" pitchFamily="2" charset="2"/>
              <a:buChar char="§"/>
            </a:pPr>
            <a:r>
              <a:rPr lang="en-US" dirty="0" smtClean="0">
                <a:latin typeface="Comic Sans MS" pitchFamily="66" charset="0"/>
              </a:rPr>
              <a:t>Befriend the victim</a:t>
            </a:r>
          </a:p>
          <a:p>
            <a:pPr>
              <a:buFont typeface="Wingdings" pitchFamily="2" charset="2"/>
              <a:buChar char="§"/>
            </a:pPr>
            <a:r>
              <a:rPr lang="en-US" dirty="0" smtClean="0">
                <a:latin typeface="Comic Sans MS" pitchFamily="66" charset="0"/>
              </a:rPr>
              <a:t>Get an adult</a:t>
            </a:r>
            <a:endParaRPr lang="en-US" dirty="0">
              <a:latin typeface="Comic Sans MS" pitchFamily="66"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276600"/>
            <a:ext cx="3514725"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5062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5417980" cy="1981200"/>
          </a:xfrm>
        </p:spPr>
        <p:txBody>
          <a:bodyPr/>
          <a:lstStyle/>
          <a:p>
            <a:pPr algn="ctr" eaLnBrk="1" fontAlgn="auto" hangingPunct="1">
              <a:spcAft>
                <a:spcPts val="0"/>
              </a:spcAft>
              <a:defRPr/>
            </a:pPr>
            <a:r>
              <a:rPr lang="en-US" sz="5400" dirty="0" smtClean="0">
                <a:solidFill>
                  <a:schemeClr val="accent1"/>
                </a:solidFill>
                <a:latin typeface="Century Gothic" pitchFamily="34" charset="0"/>
              </a:rPr>
              <a:t>Online Safety </a:t>
            </a:r>
            <a:br>
              <a:rPr lang="en-US" sz="5400" dirty="0" smtClean="0">
                <a:solidFill>
                  <a:schemeClr val="accent1"/>
                </a:solidFill>
                <a:latin typeface="Century Gothic" pitchFamily="34" charset="0"/>
              </a:rPr>
            </a:br>
            <a:r>
              <a:rPr lang="en-US" sz="5400" dirty="0" smtClean="0">
                <a:solidFill>
                  <a:schemeClr val="accent1"/>
                </a:solidFill>
                <a:latin typeface="Century Gothic" pitchFamily="34" charset="0"/>
              </a:rPr>
              <a:t>Tips</a:t>
            </a:r>
          </a:p>
        </p:txBody>
      </p:sp>
      <p:sp>
        <p:nvSpPr>
          <p:cNvPr id="22531" name="Content Placeholder 2"/>
          <p:cNvSpPr>
            <a:spLocks noGrp="1"/>
          </p:cNvSpPr>
          <p:nvPr>
            <p:ph idx="1"/>
          </p:nvPr>
        </p:nvSpPr>
        <p:spPr>
          <a:xfrm>
            <a:off x="990600" y="2057400"/>
            <a:ext cx="7467600" cy="3810000"/>
          </a:xfrm>
        </p:spPr>
        <p:txBody>
          <a:bodyPr>
            <a:normAutofit lnSpcReduction="10000"/>
          </a:bodyPr>
          <a:lstStyle/>
          <a:p>
            <a:pPr eaLnBrk="1" hangingPunct="1">
              <a:buFont typeface="Wingdings" pitchFamily="2" charset="2"/>
              <a:buChar char="§"/>
            </a:pPr>
            <a:r>
              <a:rPr lang="en-US" sz="2400" dirty="0" smtClean="0"/>
              <a:t>Have rules for going online</a:t>
            </a:r>
          </a:p>
          <a:p>
            <a:pPr eaLnBrk="1" hangingPunct="1">
              <a:buFont typeface="Wingdings" pitchFamily="2" charset="2"/>
              <a:buChar char="§"/>
            </a:pPr>
            <a:r>
              <a:rPr lang="en-US" sz="2400" dirty="0" smtClean="0"/>
              <a:t>Limit use of the internet</a:t>
            </a:r>
          </a:p>
          <a:p>
            <a:pPr eaLnBrk="1" hangingPunct="1">
              <a:buFont typeface="Wingdings" pitchFamily="2" charset="2"/>
              <a:buChar char="§"/>
            </a:pPr>
            <a:r>
              <a:rPr lang="en-US" sz="2400" dirty="0" smtClean="0"/>
              <a:t>No message is completely private; Cyber bullying can be traced back to you</a:t>
            </a:r>
          </a:p>
          <a:p>
            <a:pPr eaLnBrk="1" hangingPunct="1">
              <a:buFont typeface="Wingdings" pitchFamily="2" charset="2"/>
              <a:buChar char="§"/>
            </a:pPr>
            <a:r>
              <a:rPr lang="en-US" sz="2400" dirty="0" smtClean="0"/>
              <a:t>Your ISP could cancel your service if used inappropriately</a:t>
            </a:r>
          </a:p>
          <a:p>
            <a:pPr eaLnBrk="1" hangingPunct="1">
              <a:buFont typeface="Wingdings" pitchFamily="2" charset="2"/>
              <a:buChar char="§"/>
            </a:pPr>
            <a:r>
              <a:rPr lang="en-US" sz="2400" dirty="0" smtClean="0"/>
              <a:t>Never share private information with others</a:t>
            </a:r>
          </a:p>
          <a:p>
            <a:pPr eaLnBrk="1" hangingPunct="1">
              <a:buFont typeface="Wingdings" pitchFamily="2" charset="2"/>
              <a:buChar char="§"/>
            </a:pPr>
            <a:r>
              <a:rPr lang="en-US" sz="2400" dirty="0" smtClean="0"/>
              <a:t>Never share passwords or account IDs</a:t>
            </a:r>
          </a:p>
          <a:p>
            <a:pPr eaLnBrk="1" hangingPunct="1">
              <a:buFont typeface="Wingdings" pitchFamily="2" charset="2"/>
              <a:buChar char="§"/>
            </a:pPr>
            <a:r>
              <a:rPr lang="en-US" sz="2400" dirty="0" smtClean="0"/>
              <a:t>Never chat with strangers on the Internet</a:t>
            </a:r>
          </a:p>
          <a:p>
            <a:pPr marL="0" indent="0" eaLnBrk="1" hangingPunct="1">
              <a:buNone/>
            </a:pPr>
            <a:endParaRPr lang="en-US" sz="2400" dirty="0" smtClean="0"/>
          </a:p>
        </p:txBody>
      </p:sp>
      <p:sp>
        <p:nvSpPr>
          <p:cNvPr id="22532" name="TextBox 3"/>
          <p:cNvSpPr txBox="1">
            <a:spLocks noChangeArrowheads="1"/>
          </p:cNvSpPr>
          <p:nvPr/>
        </p:nvSpPr>
        <p:spPr bwMode="auto">
          <a:xfrm>
            <a:off x="533400" y="5867400"/>
            <a:ext cx="8305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US" sz="1200" dirty="0">
                <a:latin typeface="Tahoma" pitchFamily="34" charset="0"/>
                <a:ea typeface="Tahoma" pitchFamily="34" charset="0"/>
                <a:cs typeface="Tahoma" pitchFamily="34" charset="0"/>
              </a:rPr>
              <a:t>Adapted from </a:t>
            </a:r>
            <a:r>
              <a:rPr lang="en-US" sz="1200" i="1" dirty="0">
                <a:latin typeface="Tahoma" pitchFamily="34" charset="0"/>
                <a:ea typeface="Tahoma" pitchFamily="34" charset="0"/>
                <a:cs typeface="Tahoma" pitchFamily="34" charset="0"/>
              </a:rPr>
              <a:t>Cyber Bullying: A Prevention Curriculum for </a:t>
            </a:r>
          </a:p>
          <a:p>
            <a:pPr algn="ctr"/>
            <a:r>
              <a:rPr lang="en-US" sz="1200" i="1" dirty="0">
                <a:latin typeface="Tahoma" pitchFamily="34" charset="0"/>
                <a:ea typeface="Tahoma" pitchFamily="34" charset="0"/>
                <a:cs typeface="Tahoma" pitchFamily="34" charset="0"/>
              </a:rPr>
              <a:t>Grades 6-12: Scope and Sequence </a:t>
            </a:r>
            <a:r>
              <a:rPr lang="en-US" sz="1200" dirty="0">
                <a:latin typeface="Tahoma" pitchFamily="34" charset="0"/>
                <a:ea typeface="Tahoma" pitchFamily="34" charset="0"/>
                <a:cs typeface="Tahoma" pitchFamily="34" charset="0"/>
              </a:rPr>
              <a:t>by Hazelden</a:t>
            </a:r>
          </a:p>
          <a:p>
            <a:pPr algn="ctr"/>
            <a:r>
              <a:rPr lang="en-US" sz="1200" dirty="0">
                <a:latin typeface="Tahoma" pitchFamily="34" charset="0"/>
                <a:ea typeface="Tahoma" pitchFamily="34" charset="0"/>
                <a:cs typeface="Tahoma" pitchFamily="34" charset="0"/>
              </a:rPr>
              <a:t>Foundation, 2008.</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5180" y="304800"/>
            <a:ext cx="2830669"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0545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199" cy="1143000"/>
          </a:xfrm>
        </p:spPr>
        <p:txBody>
          <a:bodyPr/>
          <a:lstStyle/>
          <a:p>
            <a:pPr algn="ctr" eaLnBrk="1" fontAlgn="auto" hangingPunct="1">
              <a:spcAft>
                <a:spcPts val="0"/>
              </a:spcAft>
              <a:defRPr/>
            </a:pPr>
            <a:r>
              <a:rPr lang="en-US" sz="6000" dirty="0" smtClean="0">
                <a:solidFill>
                  <a:schemeClr val="accent1">
                    <a:lumMod val="50000"/>
                  </a:schemeClr>
                </a:solidFill>
                <a:latin typeface="Century Gothic" pitchFamily="34" charset="0"/>
              </a:rPr>
              <a:t>If you are the target…</a:t>
            </a:r>
          </a:p>
        </p:txBody>
      </p:sp>
      <p:sp>
        <p:nvSpPr>
          <p:cNvPr id="24579" name="Content Placeholder 2"/>
          <p:cNvSpPr>
            <a:spLocks noGrp="1"/>
          </p:cNvSpPr>
          <p:nvPr>
            <p:ph idx="1"/>
          </p:nvPr>
        </p:nvSpPr>
        <p:spPr>
          <a:xfrm>
            <a:off x="838200" y="1649730"/>
            <a:ext cx="7467600" cy="4419600"/>
          </a:xfrm>
        </p:spPr>
        <p:txBody>
          <a:bodyPr/>
          <a:lstStyle/>
          <a:p>
            <a:pPr eaLnBrk="1" hangingPunct="1">
              <a:buFont typeface="Wingdings" pitchFamily="2" charset="2"/>
              <a:buChar char="§"/>
            </a:pPr>
            <a:r>
              <a:rPr lang="en-US" sz="2400" dirty="0" smtClean="0">
                <a:latin typeface="Comic Sans MS" pitchFamily="66" charset="0"/>
              </a:rPr>
              <a:t>Don’t respond to bullying or inappropriate messages, but save them as evidence.</a:t>
            </a:r>
          </a:p>
          <a:p>
            <a:pPr eaLnBrk="1" hangingPunct="1">
              <a:buFont typeface="Wingdings" pitchFamily="2" charset="2"/>
              <a:buChar char="§"/>
            </a:pPr>
            <a:r>
              <a:rPr lang="en-US" sz="2400" dirty="0" smtClean="0">
                <a:latin typeface="Comic Sans MS" pitchFamily="66" charset="0"/>
              </a:rPr>
              <a:t>Discuss any incidents that make you feel uncomfortable with an adult.</a:t>
            </a:r>
          </a:p>
          <a:p>
            <a:pPr eaLnBrk="1" hangingPunct="1">
              <a:buFont typeface="Wingdings" pitchFamily="2" charset="2"/>
              <a:buChar char="§"/>
            </a:pPr>
            <a:r>
              <a:rPr lang="en-US" sz="2400" dirty="0" smtClean="0">
                <a:latin typeface="Comic Sans MS" pitchFamily="66" charset="0"/>
              </a:rPr>
              <a:t>Block the screen name, e-mail address, etc.</a:t>
            </a:r>
          </a:p>
          <a:p>
            <a:pPr eaLnBrk="1" hangingPunct="1">
              <a:buFont typeface="Wingdings" pitchFamily="2" charset="2"/>
              <a:buChar char="§"/>
            </a:pPr>
            <a:r>
              <a:rPr lang="en-US" sz="2400" dirty="0" smtClean="0">
                <a:latin typeface="Comic Sans MS" pitchFamily="66" charset="0"/>
              </a:rPr>
              <a:t>Always report!</a:t>
            </a:r>
          </a:p>
          <a:p>
            <a:pPr eaLnBrk="1" hangingPunct="1">
              <a:buFont typeface="Wingdings" pitchFamily="2" charset="2"/>
              <a:buChar char="§"/>
            </a:pPr>
            <a:r>
              <a:rPr lang="en-US" sz="2400" dirty="0" smtClean="0">
                <a:latin typeface="Comic Sans MS" pitchFamily="66" charset="0"/>
              </a:rPr>
              <a:t>When in doubt, ask for help.</a:t>
            </a:r>
          </a:p>
        </p:txBody>
      </p:sp>
      <p:sp>
        <p:nvSpPr>
          <p:cNvPr id="24580" name="TextBox 3"/>
          <p:cNvSpPr txBox="1">
            <a:spLocks noChangeArrowheads="1"/>
          </p:cNvSpPr>
          <p:nvPr/>
        </p:nvSpPr>
        <p:spPr bwMode="auto">
          <a:xfrm>
            <a:off x="304800" y="6096000"/>
            <a:ext cx="86868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US" sz="1400" dirty="0">
                <a:latin typeface="Tahoma" pitchFamily="34" charset="0"/>
                <a:ea typeface="Tahoma" pitchFamily="34" charset="0"/>
                <a:cs typeface="Tahoma" pitchFamily="34" charset="0"/>
              </a:rPr>
              <a:t>Adapted from </a:t>
            </a:r>
            <a:r>
              <a:rPr lang="en-US" sz="1400" i="1" dirty="0">
                <a:latin typeface="Tahoma" pitchFamily="34" charset="0"/>
                <a:ea typeface="Tahoma" pitchFamily="34" charset="0"/>
                <a:cs typeface="Tahoma" pitchFamily="34" charset="0"/>
              </a:rPr>
              <a:t>Cyber Bullying: A Prevention Curriculum for </a:t>
            </a:r>
            <a:r>
              <a:rPr lang="en-US" sz="1400" i="1" dirty="0" smtClean="0">
                <a:latin typeface="Tahoma" pitchFamily="34" charset="0"/>
                <a:ea typeface="Tahoma" pitchFamily="34" charset="0"/>
                <a:cs typeface="Tahoma" pitchFamily="34" charset="0"/>
              </a:rPr>
              <a:t>Grades </a:t>
            </a:r>
            <a:r>
              <a:rPr lang="en-US" sz="1400" i="1" dirty="0">
                <a:latin typeface="Tahoma" pitchFamily="34" charset="0"/>
                <a:ea typeface="Tahoma" pitchFamily="34" charset="0"/>
                <a:cs typeface="Tahoma" pitchFamily="34" charset="0"/>
              </a:rPr>
              <a:t>6-12: Scope and Sequence </a:t>
            </a:r>
            <a:r>
              <a:rPr lang="en-US" sz="1400" dirty="0">
                <a:latin typeface="Tahoma" pitchFamily="34" charset="0"/>
                <a:ea typeface="Tahoma" pitchFamily="34" charset="0"/>
                <a:cs typeface="Tahoma" pitchFamily="34" charset="0"/>
              </a:rPr>
              <a:t>by </a:t>
            </a:r>
            <a:r>
              <a:rPr lang="en-US" sz="1400" dirty="0" smtClean="0">
                <a:latin typeface="Tahoma" pitchFamily="34" charset="0"/>
                <a:ea typeface="Tahoma" pitchFamily="34" charset="0"/>
                <a:cs typeface="Tahoma" pitchFamily="34" charset="0"/>
              </a:rPr>
              <a:t>Hazelden</a:t>
            </a:r>
            <a:r>
              <a:rPr lang="en-US" sz="1400" dirty="0">
                <a:latin typeface="Tahoma" pitchFamily="34" charset="0"/>
                <a:ea typeface="Tahoma" pitchFamily="34" charset="0"/>
                <a:cs typeface="Tahoma" pitchFamily="34" charset="0"/>
              </a:rPr>
              <a:t> </a:t>
            </a:r>
            <a:r>
              <a:rPr lang="en-US" sz="1400" dirty="0" smtClean="0">
                <a:latin typeface="Tahoma" pitchFamily="34" charset="0"/>
                <a:ea typeface="Tahoma" pitchFamily="34" charset="0"/>
                <a:cs typeface="Tahoma" pitchFamily="34" charset="0"/>
              </a:rPr>
              <a:t>Foundation</a:t>
            </a:r>
            <a:r>
              <a:rPr lang="en-US" sz="1400" dirty="0">
                <a:latin typeface="Tahoma" pitchFamily="34" charset="0"/>
                <a:ea typeface="Tahoma" pitchFamily="34" charset="0"/>
                <a:cs typeface="Tahoma" pitchFamily="34" charset="0"/>
              </a:rPr>
              <a:t>, 2008.</a:t>
            </a:r>
          </a:p>
          <a:p>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9090" y="4114800"/>
            <a:ext cx="297721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0843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229600" cy="1470025"/>
          </a:xfrm>
        </p:spPr>
        <p:txBody>
          <a:bodyPr/>
          <a:lstStyle/>
          <a:p>
            <a:pPr algn="ctr"/>
            <a:r>
              <a:rPr lang="en-US" dirty="0" smtClean="0">
                <a:latin typeface="Century Gothic" pitchFamily="34" charset="0"/>
              </a:rPr>
              <a:t>Fremont Unified School District </a:t>
            </a:r>
            <a:br>
              <a:rPr lang="en-US" dirty="0" smtClean="0">
                <a:latin typeface="Century Gothic" pitchFamily="34" charset="0"/>
              </a:rPr>
            </a:br>
            <a:r>
              <a:rPr lang="en-US" dirty="0" smtClean="0">
                <a:latin typeface="Century Gothic" pitchFamily="34" charset="0"/>
              </a:rPr>
              <a:t>Board Policy 5131</a:t>
            </a:r>
            <a:endParaRPr lang="en-US" dirty="0">
              <a:latin typeface="Century Gothic" pitchFamily="34" charset="0"/>
            </a:endParaRPr>
          </a:p>
        </p:txBody>
      </p:sp>
      <p:sp>
        <p:nvSpPr>
          <p:cNvPr id="3" name="Subtitle 2"/>
          <p:cNvSpPr>
            <a:spLocks noGrp="1"/>
          </p:cNvSpPr>
          <p:nvPr>
            <p:ph type="subTitle" idx="1"/>
          </p:nvPr>
        </p:nvSpPr>
        <p:spPr>
          <a:xfrm>
            <a:off x="304800" y="2057400"/>
            <a:ext cx="8686800" cy="2209800"/>
          </a:xfrm>
        </p:spPr>
        <p:txBody>
          <a:bodyPr>
            <a:noAutofit/>
          </a:bodyPr>
          <a:lstStyle/>
          <a:p>
            <a:r>
              <a:rPr lang="en-US" sz="1800" dirty="0" smtClean="0">
                <a:solidFill>
                  <a:schemeClr val="tx1"/>
                </a:solidFill>
              </a:rPr>
              <a:t>Students are expected to take responsibility for helping create a safe school environment.</a:t>
            </a:r>
          </a:p>
          <a:p>
            <a:r>
              <a:rPr lang="en-US" sz="1800" dirty="0" smtClean="0">
                <a:solidFill>
                  <a:schemeClr val="tx1"/>
                </a:solidFill>
              </a:rPr>
              <a:t>You are not to engage in or contribute to bullying behaviors, actions, or words.</a:t>
            </a:r>
          </a:p>
          <a:p>
            <a:r>
              <a:rPr lang="en-US" sz="1800" dirty="0" smtClean="0">
                <a:solidFill>
                  <a:schemeClr val="tx1"/>
                </a:solidFill>
              </a:rPr>
              <a:t>Students are expected to report all incidents of teasing, bullying, harassment, intimidation, or other verbal or physical abuse.</a:t>
            </a:r>
          </a:p>
          <a:p>
            <a:r>
              <a:rPr lang="en-US" sz="1800" dirty="0" smtClean="0">
                <a:solidFill>
                  <a:schemeClr val="tx1"/>
                </a:solidFill>
              </a:rPr>
              <a:t>Students are never to engage in retaliatory behavioral ask of, encourage, or consent to anyone’s taking retaliatory actions on your behalf.</a:t>
            </a:r>
          </a:p>
          <a:p>
            <a:r>
              <a:rPr lang="en-US" sz="1800" dirty="0" smtClean="0">
                <a:solidFill>
                  <a:schemeClr val="tx1"/>
                </a:solidFill>
              </a:rPr>
              <a:t>You should learn ways to protect yourself from bullying and how to help others who have been bullied.</a:t>
            </a:r>
          </a:p>
          <a:p>
            <a:r>
              <a:rPr lang="en-US" sz="1800" dirty="0" smtClean="0">
                <a:solidFill>
                  <a:schemeClr val="tx1"/>
                </a:solidFill>
              </a:rPr>
              <a:t>You are expected to treat everyone with respect and be sensitive to how others might perceive your actions or words.</a:t>
            </a:r>
          </a:p>
          <a:p>
            <a:r>
              <a:rPr lang="en-US" sz="1800" dirty="0" smtClean="0">
                <a:solidFill>
                  <a:schemeClr val="tx1"/>
                </a:solidFill>
              </a:rPr>
              <a:t>There will be serious consequences for students who commit acts of bullying, including but not limited to suspension.</a:t>
            </a:r>
            <a:endParaRPr lang="en-US" sz="1800" dirty="0">
              <a:solidFill>
                <a:schemeClr val="tx1"/>
              </a:solidFill>
            </a:endParaRPr>
          </a:p>
        </p:txBody>
      </p:sp>
    </p:spTree>
    <p:extLst>
      <p:ext uri="{BB962C8B-B14F-4D97-AF65-F5344CB8AC3E}">
        <p14:creationId xmlns:p14="http://schemas.microsoft.com/office/powerpoint/2010/main" val="2240987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8153400" cy="1524000"/>
          </a:xfrm>
        </p:spPr>
        <p:txBody>
          <a:bodyPr/>
          <a:lstStyle/>
          <a:p>
            <a:pPr algn="ctr" eaLnBrk="1" hangingPunct="1"/>
            <a:r>
              <a:rPr lang="en-US" dirty="0" smtClean="0">
                <a:solidFill>
                  <a:schemeClr val="accent1">
                    <a:lumMod val="75000"/>
                  </a:schemeClr>
                </a:solidFill>
                <a:latin typeface="Century Gothic" pitchFamily="34" charset="0"/>
              </a:rPr>
              <a:t>Case Study</a:t>
            </a:r>
            <a:br>
              <a:rPr lang="en-US" dirty="0" smtClean="0">
                <a:solidFill>
                  <a:schemeClr val="accent1">
                    <a:lumMod val="75000"/>
                  </a:schemeClr>
                </a:solidFill>
                <a:latin typeface="Century Gothic" pitchFamily="34" charset="0"/>
              </a:rPr>
            </a:br>
            <a:r>
              <a:rPr lang="en-US" sz="2800" dirty="0" smtClean="0">
                <a:solidFill>
                  <a:schemeClr val="accent1">
                    <a:lumMod val="75000"/>
                  </a:schemeClr>
                </a:solidFill>
                <a:latin typeface="Century Gothic" pitchFamily="34" charset="0"/>
              </a:rPr>
              <a:t>Junior High</a:t>
            </a:r>
          </a:p>
        </p:txBody>
      </p:sp>
      <p:sp>
        <p:nvSpPr>
          <p:cNvPr id="9219" name="Rectangle 3"/>
          <p:cNvSpPr>
            <a:spLocks noGrp="1" noChangeArrowheads="1"/>
          </p:cNvSpPr>
          <p:nvPr>
            <p:ph idx="1"/>
          </p:nvPr>
        </p:nvSpPr>
        <p:spPr>
          <a:xfrm>
            <a:off x="304800" y="1676400"/>
            <a:ext cx="8686800" cy="5181600"/>
          </a:xfrm>
        </p:spPr>
        <p:txBody>
          <a:bodyPr>
            <a:noAutofit/>
          </a:bodyPr>
          <a:lstStyle/>
          <a:p>
            <a:pPr eaLnBrk="1" hangingPunct="1">
              <a:lnSpc>
                <a:spcPct val="80000"/>
              </a:lnSpc>
              <a:buFontTx/>
              <a:buNone/>
            </a:pPr>
            <a:r>
              <a:rPr lang="en-US" sz="2000" b="1" dirty="0" smtClean="0"/>
              <a:t>Case Study #1</a:t>
            </a:r>
            <a:r>
              <a:rPr lang="en-US" sz="2000" dirty="0" smtClean="0"/>
              <a:t> </a:t>
            </a:r>
            <a:r>
              <a:rPr lang="en-US" sz="1100" dirty="0" smtClean="0"/>
              <a:t>Source: </a:t>
            </a:r>
            <a:r>
              <a:rPr lang="en-US" sz="1100" dirty="0" smtClean="0">
                <a:hlinkClick r:id="rId2"/>
              </a:rPr>
              <a:t>www.pathwayscourses.samhsa.gov</a:t>
            </a:r>
            <a:endParaRPr lang="en-US" sz="1100" dirty="0" smtClean="0"/>
          </a:p>
          <a:p>
            <a:pPr eaLnBrk="1" hangingPunct="1">
              <a:lnSpc>
                <a:spcPct val="80000"/>
              </a:lnSpc>
              <a:buFontTx/>
              <a:buNone/>
            </a:pPr>
            <a:r>
              <a:rPr lang="en-US" sz="2000" dirty="0" smtClean="0"/>
              <a:t>		Henry is 12 years old and attends a junior high which is located a few blocks from his home. He is in the seventh grade and is an average student. Henry has always been a bit shy and somewhat anxious around his peers. He just moved to this city 3 months ago and has not yet made any friends at the new school, though he does have a "best friend" at his old school. Henry is quite tall and thin for his age and is very self-conscious about his appearance.</a:t>
            </a:r>
          </a:p>
          <a:p>
            <a:pPr eaLnBrk="1" hangingPunct="1">
              <a:lnSpc>
                <a:spcPct val="80000"/>
              </a:lnSpc>
              <a:buFontTx/>
              <a:buNone/>
            </a:pPr>
            <a:r>
              <a:rPr lang="en-US" sz="2000" dirty="0" smtClean="0"/>
              <a:t>		Over the past month, Henry has become increasingly withdrawn. Several weeks ago he came home with a tear in his favorite jacket. When his mother asked him what happened, he hurriedly said it was an accident. He goes straight to his room after school and shuts the door. His mother has noticed that he has become more irritable and is often tearful, but when she tries to talk to him about this, he tells her to go away. She is worried about him but, thinks this is a phase he's going through because they've just moved to a new city, etc. She also worries about making Henry too dependent on her if she gets too involved in his problems.</a:t>
            </a:r>
          </a:p>
          <a:p>
            <a:pPr eaLnBrk="1" hangingPunct="1">
              <a:lnSpc>
                <a:spcPct val="80000"/>
              </a:lnSpc>
              <a:buFontTx/>
              <a:buNone/>
            </a:pPr>
            <a:r>
              <a:rPr lang="en-US" sz="2000" dirty="0" smtClean="0"/>
              <a:t>		You hear through others that Henry is being teased by his classmates several times a week. In particular, two children -a girl and a boy, make fun of the way he looks and have convinced most of his classmates to avoid him at lunch.</a:t>
            </a:r>
          </a:p>
        </p:txBody>
      </p:sp>
    </p:spTree>
    <p:extLst>
      <p:ext uri="{BB962C8B-B14F-4D97-AF65-F5344CB8AC3E}">
        <p14:creationId xmlns:p14="http://schemas.microsoft.com/office/powerpoint/2010/main" val="244518504"/>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52400"/>
            <a:ext cx="6870700" cy="990600"/>
          </a:xfrm>
        </p:spPr>
        <p:txBody>
          <a:bodyPr/>
          <a:lstStyle/>
          <a:p>
            <a:pPr algn="ctr" eaLnBrk="1" hangingPunct="1"/>
            <a:r>
              <a:rPr lang="en-US" dirty="0" smtClean="0"/>
              <a:t>Discussion </a:t>
            </a:r>
            <a:r>
              <a:rPr lang="en-US" dirty="0" smtClean="0">
                <a:solidFill>
                  <a:schemeClr val="accent1">
                    <a:lumMod val="75000"/>
                  </a:schemeClr>
                </a:solidFill>
                <a:latin typeface="Century Gothic" pitchFamily="34" charset="0"/>
              </a:rPr>
              <a:t>Questions</a:t>
            </a:r>
          </a:p>
        </p:txBody>
      </p:sp>
      <p:sp>
        <p:nvSpPr>
          <p:cNvPr id="10243" name="Rectangle 3"/>
          <p:cNvSpPr>
            <a:spLocks noGrp="1" noChangeArrowheads="1"/>
          </p:cNvSpPr>
          <p:nvPr>
            <p:ph idx="1"/>
          </p:nvPr>
        </p:nvSpPr>
        <p:spPr>
          <a:xfrm>
            <a:off x="685800" y="1371600"/>
            <a:ext cx="8305800" cy="5334000"/>
          </a:xfrm>
        </p:spPr>
        <p:txBody>
          <a:bodyPr/>
          <a:lstStyle/>
          <a:p>
            <a:pPr eaLnBrk="1" hangingPunct="1">
              <a:lnSpc>
                <a:spcPct val="80000"/>
              </a:lnSpc>
              <a:buFont typeface="Wingdings" pitchFamily="2" charset="2"/>
              <a:buChar char="§"/>
            </a:pPr>
            <a:r>
              <a:rPr lang="en-US" sz="2400" dirty="0" smtClean="0">
                <a:latin typeface="Comic Sans MS" pitchFamily="66" charset="0"/>
              </a:rPr>
              <a:t>Does a problem exist? If so, what is it?</a:t>
            </a:r>
          </a:p>
          <a:p>
            <a:pPr marL="0" indent="0" eaLnBrk="1" hangingPunct="1">
              <a:lnSpc>
                <a:spcPct val="80000"/>
              </a:lnSpc>
              <a:buNone/>
            </a:pPr>
            <a:endParaRPr lang="en-US" sz="2400" dirty="0" smtClean="0">
              <a:latin typeface="Comic Sans MS" pitchFamily="66" charset="0"/>
            </a:endParaRPr>
          </a:p>
          <a:p>
            <a:pPr eaLnBrk="1" hangingPunct="1">
              <a:lnSpc>
                <a:spcPct val="80000"/>
              </a:lnSpc>
              <a:buFont typeface="Wingdings" pitchFamily="2" charset="2"/>
              <a:buChar char="§"/>
            </a:pPr>
            <a:r>
              <a:rPr lang="en-US" sz="2400" dirty="0" smtClean="0">
                <a:latin typeface="Comic Sans MS" pitchFamily="66" charset="0"/>
              </a:rPr>
              <a:t>How could you encourage Henry to talk about what is happening? </a:t>
            </a:r>
          </a:p>
          <a:p>
            <a:pPr eaLnBrk="1" hangingPunct="1">
              <a:lnSpc>
                <a:spcPct val="80000"/>
              </a:lnSpc>
              <a:buFont typeface="Wingdings" pitchFamily="2" charset="2"/>
              <a:buChar char="§"/>
            </a:pPr>
            <a:endParaRPr lang="en-US" sz="2400" dirty="0" smtClean="0">
              <a:latin typeface="Comic Sans MS" pitchFamily="66" charset="0"/>
            </a:endParaRPr>
          </a:p>
          <a:p>
            <a:pPr eaLnBrk="1" hangingPunct="1">
              <a:lnSpc>
                <a:spcPct val="80000"/>
              </a:lnSpc>
              <a:buFont typeface="Wingdings" pitchFamily="2" charset="2"/>
              <a:buChar char="§"/>
            </a:pPr>
            <a:r>
              <a:rPr lang="en-US" sz="2400" dirty="0" smtClean="0">
                <a:latin typeface="Comic Sans MS" pitchFamily="66" charset="0"/>
              </a:rPr>
              <a:t>Who are the people you may want to talk to about this problem? </a:t>
            </a:r>
          </a:p>
          <a:p>
            <a:pPr eaLnBrk="1" hangingPunct="1">
              <a:lnSpc>
                <a:spcPct val="80000"/>
              </a:lnSpc>
              <a:buFont typeface="Wingdings" pitchFamily="2" charset="2"/>
              <a:buChar char="§"/>
            </a:pPr>
            <a:endParaRPr lang="en-US" sz="2400" dirty="0" smtClean="0">
              <a:latin typeface="Comic Sans MS" pitchFamily="66" charset="0"/>
            </a:endParaRPr>
          </a:p>
          <a:p>
            <a:pPr eaLnBrk="1" hangingPunct="1">
              <a:lnSpc>
                <a:spcPct val="80000"/>
              </a:lnSpc>
              <a:buFont typeface="Wingdings" pitchFamily="2" charset="2"/>
              <a:buChar char="§"/>
            </a:pPr>
            <a:r>
              <a:rPr lang="en-US" sz="2400" dirty="0" smtClean="0">
                <a:latin typeface="Comic Sans MS" pitchFamily="66" charset="0"/>
              </a:rPr>
              <a:t>Who are the bullies? The victim? The witnesses?</a:t>
            </a:r>
          </a:p>
          <a:p>
            <a:pPr eaLnBrk="1" hangingPunct="1">
              <a:lnSpc>
                <a:spcPct val="80000"/>
              </a:lnSpc>
              <a:buFont typeface="Wingdings" pitchFamily="2" charset="2"/>
              <a:buChar char="§"/>
            </a:pPr>
            <a:endParaRPr lang="en-US" sz="2400" dirty="0" smtClean="0">
              <a:latin typeface="Comic Sans MS" pitchFamily="66" charset="0"/>
            </a:endParaRPr>
          </a:p>
          <a:p>
            <a:pPr eaLnBrk="1" hangingPunct="1">
              <a:lnSpc>
                <a:spcPct val="80000"/>
              </a:lnSpc>
              <a:buFont typeface="Wingdings" pitchFamily="2" charset="2"/>
              <a:buChar char="§"/>
            </a:pPr>
            <a:r>
              <a:rPr lang="en-US" sz="2400" dirty="0" smtClean="0">
                <a:latin typeface="Comic Sans MS" pitchFamily="66" charset="0"/>
              </a:rPr>
              <a:t>What are some of the warning signs Henry displays? </a:t>
            </a:r>
          </a:p>
          <a:p>
            <a:pPr eaLnBrk="1" hangingPunct="1">
              <a:lnSpc>
                <a:spcPct val="80000"/>
              </a:lnSpc>
              <a:buFont typeface="Wingdings" pitchFamily="2" charset="2"/>
              <a:buChar char="§"/>
            </a:pPr>
            <a:endParaRPr lang="en-US" sz="2400" dirty="0">
              <a:latin typeface="Comic Sans MS" pitchFamily="66" charset="0"/>
            </a:endParaRPr>
          </a:p>
          <a:p>
            <a:pPr eaLnBrk="1" hangingPunct="1">
              <a:lnSpc>
                <a:spcPct val="80000"/>
              </a:lnSpc>
              <a:buFont typeface="Wingdings" pitchFamily="2" charset="2"/>
              <a:buChar char="§"/>
            </a:pPr>
            <a:r>
              <a:rPr lang="en-US" sz="2400" dirty="0" smtClean="0">
                <a:latin typeface="Comic Sans MS" pitchFamily="66" charset="0"/>
              </a:rPr>
              <a:t>Other questions and/or comments?</a:t>
            </a:r>
          </a:p>
        </p:txBody>
      </p:sp>
    </p:spTree>
    <p:extLst>
      <p:ext uri="{BB962C8B-B14F-4D97-AF65-F5344CB8AC3E}">
        <p14:creationId xmlns:p14="http://schemas.microsoft.com/office/powerpoint/2010/main" val="3872720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458200" cy="1447800"/>
          </a:xfrm>
        </p:spPr>
        <p:txBody>
          <a:bodyPr/>
          <a:lstStyle/>
          <a:p>
            <a:pPr algn="ctr"/>
            <a:r>
              <a:rPr lang="en-US" dirty="0" smtClean="0">
                <a:solidFill>
                  <a:schemeClr val="accent1">
                    <a:lumMod val="20000"/>
                    <a:lumOff val="80000"/>
                  </a:schemeClr>
                </a:solidFill>
                <a:latin typeface="Century Gothic" pitchFamily="34" charset="0"/>
              </a:rPr>
              <a:t>Case Study</a:t>
            </a:r>
            <a:br>
              <a:rPr lang="en-US" dirty="0" smtClean="0">
                <a:solidFill>
                  <a:schemeClr val="accent1">
                    <a:lumMod val="20000"/>
                    <a:lumOff val="80000"/>
                  </a:schemeClr>
                </a:solidFill>
                <a:latin typeface="Century Gothic" pitchFamily="34" charset="0"/>
              </a:rPr>
            </a:br>
            <a:r>
              <a:rPr lang="en-US" sz="2800" dirty="0" smtClean="0">
                <a:solidFill>
                  <a:schemeClr val="accent1">
                    <a:lumMod val="20000"/>
                    <a:lumOff val="80000"/>
                  </a:schemeClr>
                </a:solidFill>
                <a:latin typeface="Century Gothic" pitchFamily="34" charset="0"/>
              </a:rPr>
              <a:t>High School</a:t>
            </a:r>
            <a:endParaRPr lang="en-US" sz="2800" dirty="0">
              <a:solidFill>
                <a:schemeClr val="accent1">
                  <a:lumMod val="20000"/>
                  <a:lumOff val="80000"/>
                </a:schemeClr>
              </a:solidFill>
              <a:latin typeface="Century Gothic" pitchFamily="34" charset="0"/>
            </a:endParaRPr>
          </a:p>
        </p:txBody>
      </p:sp>
      <p:sp>
        <p:nvSpPr>
          <p:cNvPr id="4" name="Rectangle 3"/>
          <p:cNvSpPr/>
          <p:nvPr/>
        </p:nvSpPr>
        <p:spPr>
          <a:xfrm>
            <a:off x="415290" y="1600200"/>
            <a:ext cx="8610600" cy="4967514"/>
          </a:xfrm>
          <a:prstGeom prst="rect">
            <a:avLst/>
          </a:prstGeom>
        </p:spPr>
        <p:txBody>
          <a:bodyPr wrap="square">
            <a:spAutoFit/>
          </a:bodyPr>
          <a:lstStyle/>
          <a:p>
            <a:pPr>
              <a:lnSpc>
                <a:spcPct val="80000"/>
              </a:lnSpc>
            </a:pPr>
            <a:r>
              <a:rPr lang="en-US" sz="2200" b="1" dirty="0" smtClean="0"/>
              <a:t>Case Study #2</a:t>
            </a:r>
            <a:r>
              <a:rPr lang="en-US" sz="2200" dirty="0" smtClean="0"/>
              <a:t> Source: </a:t>
            </a:r>
            <a:r>
              <a:rPr lang="en-US" sz="2200" dirty="0" smtClean="0">
                <a:hlinkClick r:id="rId2"/>
              </a:rPr>
              <a:t>www.pathwayscourses.samhsa.gov</a:t>
            </a:r>
            <a:endParaRPr lang="en-US" sz="2200" dirty="0" smtClean="0"/>
          </a:p>
          <a:p>
            <a:pPr>
              <a:lnSpc>
                <a:spcPct val="80000"/>
              </a:lnSpc>
            </a:pPr>
            <a:r>
              <a:rPr lang="en-US" sz="2200" dirty="0" smtClean="0"/>
              <a:t>	On the second day of ninth grade, a girl in Emily's class shoved her into the road. Thinking she was playing, Emily shoved her back. Rumors began circulating within the school and Emily gained a reputation. The girl was part of a group of girls who continued to spread rumors about Emily; they also began stalking her at lunchtime. Some of the teachers, believing the rumors about Emily, accused her of bullying the other girl, and cautioned her parents about her behavior. Roughly once every 2 weeks Emily's parents would meet with the principal to try to convince him that Emily was the victim. No one in authority admitted that bullying existed at the school. Nothing was done.</a:t>
            </a:r>
          </a:p>
          <a:p>
            <a:pPr>
              <a:lnSpc>
                <a:spcPct val="80000"/>
              </a:lnSpc>
            </a:pPr>
            <a:r>
              <a:rPr lang="en-US" sz="2200" dirty="0" smtClean="0"/>
              <a:t>	For 3 years, the bullying continued with silent phone calls, threats, and occasional physical incidents. Each time after Emily or her parents complained, the teachers would glare at her in the hallway. After the bully graduated, the rest of the group of girls continued the bullying. Once when they cornered Emily against the wall, a teacher approached them and threatened Emily with further punishment if she continued her behavior. The teacher then sent the other girls back to class.</a:t>
            </a:r>
          </a:p>
        </p:txBody>
      </p:sp>
    </p:spTree>
    <p:extLst>
      <p:ext uri="{BB962C8B-B14F-4D97-AF65-F5344CB8AC3E}">
        <p14:creationId xmlns:p14="http://schemas.microsoft.com/office/powerpoint/2010/main" val="671877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458200" cy="914400"/>
          </a:xfrm>
        </p:spPr>
        <p:txBody>
          <a:bodyPr/>
          <a:lstStyle/>
          <a:p>
            <a:pPr algn="ctr" eaLnBrk="1" hangingPunct="1"/>
            <a:r>
              <a:rPr lang="en-US" dirty="0" smtClean="0">
                <a:latin typeface="Kristen ITC" pitchFamily="66" charset="0"/>
              </a:rPr>
              <a:t>    </a:t>
            </a:r>
            <a:r>
              <a:rPr lang="en-US" sz="6600" dirty="0" smtClean="0">
                <a:solidFill>
                  <a:schemeClr val="accent1">
                    <a:lumMod val="75000"/>
                  </a:schemeClr>
                </a:solidFill>
                <a:latin typeface="Century Gothic" pitchFamily="34" charset="0"/>
              </a:rPr>
              <a:t>What Is Bullying?</a:t>
            </a:r>
          </a:p>
        </p:txBody>
      </p:sp>
      <p:sp>
        <p:nvSpPr>
          <p:cNvPr id="3075" name="Rectangle 3"/>
          <p:cNvSpPr>
            <a:spLocks noGrp="1" noChangeArrowheads="1"/>
          </p:cNvSpPr>
          <p:nvPr>
            <p:ph idx="1"/>
          </p:nvPr>
        </p:nvSpPr>
        <p:spPr>
          <a:xfrm>
            <a:off x="228600" y="914400"/>
            <a:ext cx="8745415" cy="4953000"/>
          </a:xfrm>
        </p:spPr>
        <p:txBody>
          <a:bodyPr>
            <a:normAutofit lnSpcReduction="10000"/>
          </a:bodyPr>
          <a:lstStyle/>
          <a:p>
            <a:pPr marL="0" indent="0" eaLnBrk="1" hangingPunct="1">
              <a:lnSpc>
                <a:spcPct val="90000"/>
              </a:lnSpc>
              <a:buNone/>
            </a:pPr>
            <a:r>
              <a:rPr lang="en-US" sz="2400" dirty="0" smtClean="0">
                <a:solidFill>
                  <a:schemeClr val="tx1"/>
                </a:solidFill>
                <a:latin typeface="Comic Sans MS" pitchFamily="66" charset="0"/>
              </a:rPr>
              <a:t>Physical or psychological intimidation that occurs repeatedly over time</a:t>
            </a:r>
          </a:p>
          <a:p>
            <a:pPr eaLnBrk="1" hangingPunct="1">
              <a:lnSpc>
                <a:spcPct val="90000"/>
              </a:lnSpc>
              <a:buFont typeface="Wingdings" pitchFamily="2" charset="2"/>
              <a:buChar char="§"/>
            </a:pPr>
            <a:r>
              <a:rPr lang="en-US" sz="2400" dirty="0" smtClean="0">
                <a:solidFill>
                  <a:schemeClr val="tx1"/>
                </a:solidFill>
                <a:latin typeface="Comic Sans MS" pitchFamily="66" charset="0"/>
              </a:rPr>
              <a:t>Bullying can be overt (i.e., teasing, hitting, or stealing); </a:t>
            </a:r>
          </a:p>
          <a:p>
            <a:pPr eaLnBrk="1" hangingPunct="1">
              <a:lnSpc>
                <a:spcPct val="90000"/>
              </a:lnSpc>
              <a:buFont typeface="Wingdings" pitchFamily="2" charset="2"/>
              <a:buChar char="§"/>
            </a:pPr>
            <a:r>
              <a:rPr lang="en-US" sz="2400" dirty="0" smtClean="0">
                <a:solidFill>
                  <a:schemeClr val="tx1"/>
                </a:solidFill>
                <a:latin typeface="Comic Sans MS" pitchFamily="66" charset="0"/>
              </a:rPr>
              <a:t>Bullying can covert (i.e., spreading rumors or exclusion); </a:t>
            </a:r>
          </a:p>
          <a:p>
            <a:pPr marL="0" indent="0" eaLnBrk="1" hangingPunct="1">
              <a:lnSpc>
                <a:spcPct val="90000"/>
              </a:lnSpc>
              <a:buNone/>
            </a:pPr>
            <a:endParaRPr lang="en-US" sz="2400" dirty="0" smtClean="0">
              <a:solidFill>
                <a:schemeClr val="tx1"/>
              </a:solidFill>
              <a:latin typeface="Comic Sans MS" pitchFamily="66" charset="0"/>
            </a:endParaRPr>
          </a:p>
          <a:p>
            <a:pPr marL="0" indent="0">
              <a:buNone/>
            </a:pPr>
            <a:r>
              <a:rPr lang="en-US" sz="2400" dirty="0" smtClean="0">
                <a:solidFill>
                  <a:schemeClr val="tx1"/>
                </a:solidFill>
                <a:latin typeface="Comic Sans MS" pitchFamily="66" charset="0"/>
              </a:rPr>
              <a:t>Bullying </a:t>
            </a:r>
            <a:r>
              <a:rPr lang="en-US" sz="2400" dirty="0">
                <a:solidFill>
                  <a:schemeClr val="tx1"/>
                </a:solidFill>
                <a:latin typeface="Comic Sans MS" pitchFamily="66" charset="0"/>
              </a:rPr>
              <a:t>can take many </a:t>
            </a:r>
            <a:r>
              <a:rPr lang="en-US" sz="2400" dirty="0" smtClean="0">
                <a:solidFill>
                  <a:schemeClr val="tx1"/>
                </a:solidFill>
                <a:latin typeface="Comic Sans MS" pitchFamily="66" charset="0"/>
              </a:rPr>
              <a:t>forms including but not limited to:</a:t>
            </a:r>
            <a:endParaRPr lang="en-US" sz="2400" dirty="0">
              <a:solidFill>
                <a:schemeClr val="tx1"/>
              </a:solidFill>
              <a:latin typeface="Comic Sans MS" pitchFamily="66" charset="0"/>
            </a:endParaRPr>
          </a:p>
          <a:p>
            <a:pPr>
              <a:buFont typeface="Wingdings" pitchFamily="2" charset="2"/>
              <a:buChar char="§"/>
            </a:pPr>
            <a:r>
              <a:rPr lang="en-US" sz="2400" dirty="0">
                <a:solidFill>
                  <a:schemeClr val="tx1"/>
                </a:solidFill>
                <a:latin typeface="Comic Sans MS" pitchFamily="66" charset="0"/>
              </a:rPr>
              <a:t>Physical violence</a:t>
            </a:r>
          </a:p>
          <a:p>
            <a:pPr>
              <a:buFont typeface="Wingdings" pitchFamily="2" charset="2"/>
              <a:buChar char="§"/>
            </a:pPr>
            <a:r>
              <a:rPr lang="en-US" sz="2400" dirty="0">
                <a:solidFill>
                  <a:schemeClr val="tx1"/>
                </a:solidFill>
                <a:latin typeface="Comic Sans MS" pitchFamily="66" charset="0"/>
              </a:rPr>
              <a:t>Verbal taunts, name calling put downs</a:t>
            </a:r>
          </a:p>
          <a:p>
            <a:pPr>
              <a:buFont typeface="Wingdings" pitchFamily="2" charset="2"/>
              <a:buChar char="§"/>
            </a:pPr>
            <a:r>
              <a:rPr lang="en-US" sz="2400" dirty="0">
                <a:solidFill>
                  <a:schemeClr val="tx1"/>
                </a:solidFill>
                <a:latin typeface="Comic Sans MS" pitchFamily="66" charset="0"/>
              </a:rPr>
              <a:t>Threats and intimidation</a:t>
            </a:r>
          </a:p>
          <a:p>
            <a:pPr>
              <a:buFont typeface="Wingdings" pitchFamily="2" charset="2"/>
              <a:buChar char="§"/>
            </a:pPr>
            <a:r>
              <a:rPr lang="en-US" sz="2400" dirty="0">
                <a:solidFill>
                  <a:schemeClr val="tx1"/>
                </a:solidFill>
                <a:latin typeface="Comic Sans MS" pitchFamily="66" charset="0"/>
              </a:rPr>
              <a:t>Extortion or stealing money </a:t>
            </a:r>
            <a:endParaRPr lang="en-US" sz="2400" dirty="0" smtClean="0">
              <a:solidFill>
                <a:schemeClr val="tx1"/>
              </a:solidFill>
              <a:latin typeface="Comic Sans MS" pitchFamily="66" charset="0"/>
            </a:endParaRPr>
          </a:p>
          <a:p>
            <a:pPr marL="0" indent="0">
              <a:buNone/>
            </a:pPr>
            <a:r>
              <a:rPr lang="en-US" sz="2400" dirty="0" smtClean="0">
                <a:solidFill>
                  <a:schemeClr val="tx1"/>
                </a:solidFill>
                <a:latin typeface="Comic Sans MS" pitchFamily="66" charset="0"/>
              </a:rPr>
              <a:t>and </a:t>
            </a:r>
            <a:r>
              <a:rPr lang="en-US" sz="2400" dirty="0">
                <a:solidFill>
                  <a:schemeClr val="tx1"/>
                </a:solidFill>
                <a:latin typeface="Comic Sans MS" pitchFamily="66" charset="0"/>
              </a:rPr>
              <a:t>/or </a:t>
            </a:r>
            <a:r>
              <a:rPr lang="en-US" sz="2400" dirty="0" smtClean="0">
                <a:solidFill>
                  <a:schemeClr val="tx1"/>
                </a:solidFill>
                <a:latin typeface="Comic Sans MS" pitchFamily="66" charset="0"/>
              </a:rPr>
              <a:t>possessions</a:t>
            </a:r>
            <a:endParaRPr lang="en-US" sz="2400" dirty="0">
              <a:solidFill>
                <a:schemeClr val="tx1"/>
              </a:solidFill>
              <a:latin typeface="Comic Sans MS" pitchFamily="66" charset="0"/>
            </a:endParaRPr>
          </a:p>
          <a:p>
            <a:pPr marL="0" indent="0" eaLnBrk="1" hangingPunct="1">
              <a:lnSpc>
                <a:spcPct val="90000"/>
              </a:lnSpc>
              <a:buNone/>
            </a:pPr>
            <a:r>
              <a:rPr lang="en-US" sz="2800" dirty="0" smtClean="0">
                <a:latin typeface="Comic Sans MS" pitchFamily="66" charset="0"/>
              </a:rPr>
              <a:t> </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4267200"/>
            <a:ext cx="3660705" cy="2374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7111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304800"/>
            <a:ext cx="7239000" cy="1143000"/>
          </a:xfrm>
        </p:spPr>
        <p:txBody>
          <a:bodyPr/>
          <a:lstStyle/>
          <a:p>
            <a:pPr algn="ctr"/>
            <a:r>
              <a:rPr lang="en-US" dirty="0">
                <a:solidFill>
                  <a:schemeClr val="accent1">
                    <a:lumMod val="20000"/>
                    <a:lumOff val="80000"/>
                  </a:schemeClr>
                </a:solidFill>
                <a:latin typeface="Century Gothic" pitchFamily="34" charset="0"/>
              </a:rPr>
              <a:t>Questions</a:t>
            </a:r>
          </a:p>
        </p:txBody>
      </p:sp>
      <p:sp>
        <p:nvSpPr>
          <p:cNvPr id="4" name="Rectangle 3"/>
          <p:cNvSpPr/>
          <p:nvPr/>
        </p:nvSpPr>
        <p:spPr>
          <a:xfrm>
            <a:off x="381000" y="1371600"/>
            <a:ext cx="8305800" cy="4801314"/>
          </a:xfrm>
          <a:prstGeom prst="rect">
            <a:avLst/>
          </a:prstGeom>
        </p:spPr>
        <p:txBody>
          <a:bodyPr wrap="square">
            <a:spAutoFit/>
          </a:bodyPr>
          <a:lstStyle/>
          <a:p>
            <a:pPr marL="285750" indent="-285750">
              <a:buFont typeface="Wingdings" pitchFamily="2" charset="2"/>
              <a:buChar char="§"/>
            </a:pPr>
            <a:r>
              <a:rPr lang="en-US" sz="3200" dirty="0" smtClean="0">
                <a:latin typeface="Comic Sans MS" pitchFamily="66" charset="0"/>
              </a:rPr>
              <a:t>What can a teacher do for Emily? </a:t>
            </a:r>
          </a:p>
          <a:p>
            <a:pPr marL="285750" indent="-285750">
              <a:buFont typeface="Wingdings" pitchFamily="2" charset="2"/>
              <a:buChar char="§"/>
            </a:pPr>
            <a:endParaRPr lang="en-US" sz="3200" dirty="0" smtClean="0">
              <a:latin typeface="Comic Sans MS" pitchFamily="66" charset="0"/>
            </a:endParaRPr>
          </a:p>
          <a:p>
            <a:pPr marL="285750" indent="-285750">
              <a:buFont typeface="Wingdings" pitchFamily="2" charset="2"/>
              <a:buChar char="§"/>
            </a:pPr>
            <a:r>
              <a:rPr lang="en-US" sz="3200" dirty="0" smtClean="0">
                <a:latin typeface="Comic Sans MS" pitchFamily="66" charset="0"/>
              </a:rPr>
              <a:t>What could a counselor do for Emily? </a:t>
            </a:r>
          </a:p>
          <a:p>
            <a:pPr marL="285750" indent="-285750">
              <a:buFont typeface="Wingdings" pitchFamily="2" charset="2"/>
              <a:buChar char="§"/>
            </a:pPr>
            <a:endParaRPr lang="en-US" sz="3200" dirty="0" smtClean="0">
              <a:latin typeface="Comic Sans MS" pitchFamily="66" charset="0"/>
            </a:endParaRPr>
          </a:p>
          <a:p>
            <a:pPr marL="285750" indent="-285750">
              <a:buFont typeface="Wingdings" pitchFamily="2" charset="2"/>
              <a:buChar char="§"/>
            </a:pPr>
            <a:r>
              <a:rPr lang="en-US" sz="3200" dirty="0" smtClean="0">
                <a:latin typeface="Comic Sans MS" pitchFamily="66" charset="0"/>
              </a:rPr>
              <a:t>Who is the bully in this case? </a:t>
            </a:r>
          </a:p>
          <a:p>
            <a:pPr marL="285750" indent="-285750">
              <a:buFont typeface="Wingdings" pitchFamily="2" charset="2"/>
              <a:buChar char="§"/>
            </a:pPr>
            <a:endParaRPr lang="en-US" sz="3200" dirty="0" smtClean="0">
              <a:latin typeface="Comic Sans MS" pitchFamily="66" charset="0"/>
            </a:endParaRPr>
          </a:p>
          <a:p>
            <a:pPr marL="285750" indent="-285750">
              <a:buFont typeface="Wingdings" pitchFamily="2" charset="2"/>
              <a:buChar char="§"/>
            </a:pPr>
            <a:r>
              <a:rPr lang="en-US" sz="3200" dirty="0" smtClean="0">
                <a:latin typeface="Comic Sans MS" pitchFamily="66" charset="0"/>
              </a:rPr>
              <a:t>How might this continued abuse affect Emily in the long term</a:t>
            </a:r>
            <a:r>
              <a:rPr lang="en-US" dirty="0" smtClean="0">
                <a:latin typeface="Comic Sans MS" pitchFamily="66" charset="0"/>
              </a:rPr>
              <a:t>? </a:t>
            </a:r>
          </a:p>
          <a:p>
            <a:pPr marL="285750" indent="-285750">
              <a:buFont typeface="Wingdings" pitchFamily="2" charset="2"/>
              <a:buChar char="§"/>
            </a:pPr>
            <a:endParaRPr lang="en-US" dirty="0">
              <a:latin typeface="Comic Sans MS" pitchFamily="66" charset="0"/>
            </a:endParaRPr>
          </a:p>
          <a:p>
            <a:pPr marL="285750" indent="-285750">
              <a:buFont typeface="Wingdings" pitchFamily="2" charset="2"/>
              <a:buChar char="§"/>
            </a:pPr>
            <a:r>
              <a:rPr lang="en-US" sz="3200" dirty="0" smtClean="0">
                <a:latin typeface="Comic Sans MS" pitchFamily="66" charset="0"/>
              </a:rPr>
              <a:t>Questions and/or comments?</a:t>
            </a:r>
          </a:p>
        </p:txBody>
      </p:sp>
    </p:spTree>
    <p:extLst>
      <p:ext uri="{BB962C8B-B14F-4D97-AF65-F5344CB8AC3E}">
        <p14:creationId xmlns:p14="http://schemas.microsoft.com/office/powerpoint/2010/main" val="1278919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04800"/>
            <a:ext cx="7772400" cy="1143000"/>
          </a:xfrm>
        </p:spPr>
        <p:txBody>
          <a:bodyPr/>
          <a:lstStyle/>
          <a:p>
            <a:pPr eaLnBrk="1" hangingPunct="1"/>
            <a:r>
              <a:rPr lang="en-US" dirty="0" smtClean="0">
                <a:solidFill>
                  <a:srgbClr val="FFC000"/>
                </a:solidFill>
                <a:latin typeface="Century Gothic" pitchFamily="34" charset="0"/>
              </a:rPr>
              <a:t>Direct Bullying</a:t>
            </a:r>
          </a:p>
        </p:txBody>
      </p:sp>
      <p:sp>
        <p:nvSpPr>
          <p:cNvPr id="6147" name="Rectangle 3"/>
          <p:cNvSpPr>
            <a:spLocks noGrp="1" noChangeArrowheads="1"/>
          </p:cNvSpPr>
          <p:nvPr>
            <p:ph type="body" sz="half" idx="1"/>
          </p:nvPr>
        </p:nvSpPr>
        <p:spPr>
          <a:xfrm>
            <a:off x="533400" y="1524000"/>
            <a:ext cx="8153400" cy="1600200"/>
          </a:xfrm>
        </p:spPr>
        <p:txBody>
          <a:bodyPr>
            <a:normAutofit fontScale="92500"/>
          </a:bodyPr>
          <a:lstStyle/>
          <a:p>
            <a:pPr eaLnBrk="1" hangingPunct="1">
              <a:lnSpc>
                <a:spcPct val="90000"/>
              </a:lnSpc>
              <a:buFont typeface="Wingdings" pitchFamily="2" charset="2"/>
              <a:buChar char="§"/>
            </a:pPr>
            <a:r>
              <a:rPr lang="en-US" dirty="0" smtClean="0">
                <a:latin typeface="Comic Sans MS" pitchFamily="66" charset="0"/>
              </a:rPr>
              <a:t>Hitting, kicking, shoving, spitting</a:t>
            </a:r>
          </a:p>
          <a:p>
            <a:pPr eaLnBrk="1" hangingPunct="1">
              <a:lnSpc>
                <a:spcPct val="90000"/>
              </a:lnSpc>
              <a:buFont typeface="Wingdings" pitchFamily="2" charset="2"/>
              <a:buChar char="§"/>
            </a:pPr>
            <a:r>
              <a:rPr lang="en-US" dirty="0" smtClean="0">
                <a:latin typeface="Comic Sans MS" pitchFamily="66" charset="0"/>
              </a:rPr>
              <a:t>Taunting, teasing, racial slurs, verbal harassment</a:t>
            </a:r>
          </a:p>
          <a:p>
            <a:pPr eaLnBrk="1" hangingPunct="1">
              <a:lnSpc>
                <a:spcPct val="90000"/>
              </a:lnSpc>
              <a:buFont typeface="Wingdings" pitchFamily="2" charset="2"/>
              <a:buChar char="§"/>
            </a:pPr>
            <a:r>
              <a:rPr lang="en-US" dirty="0" smtClean="0">
                <a:latin typeface="Comic Sans MS" pitchFamily="66" charset="0"/>
              </a:rPr>
              <a:t>Threatening, obscene gestures</a:t>
            </a:r>
          </a:p>
        </p:txBody>
      </p:sp>
      <p:graphicFrame>
        <p:nvGraphicFramePr>
          <p:cNvPr id="6148" name="Object 4"/>
          <p:cNvGraphicFramePr>
            <a:graphicFrameLocks noGrp="1" noChangeAspect="1"/>
          </p:cNvGraphicFramePr>
          <p:nvPr>
            <p:ph sz="half" idx="2"/>
            <p:extLst>
              <p:ext uri="{D42A27DB-BD31-4B8C-83A1-F6EECF244321}">
                <p14:modId xmlns:p14="http://schemas.microsoft.com/office/powerpoint/2010/main" val="35773691"/>
              </p:ext>
            </p:extLst>
          </p:nvPr>
        </p:nvGraphicFramePr>
        <p:xfrm>
          <a:off x="7391400" y="152400"/>
          <a:ext cx="1352550" cy="1371600"/>
        </p:xfrm>
        <a:graphic>
          <a:graphicData uri="http://schemas.openxmlformats.org/presentationml/2006/ole">
            <mc:AlternateContent xmlns:mc="http://schemas.openxmlformats.org/markup-compatibility/2006">
              <mc:Choice xmlns:v="urn:schemas-microsoft-com:vml" Requires="v">
                <p:oleObj spid="_x0000_s1054" name="Picture (32-bit)" r:id="rId4" imgW="941443" imgH="954062" progId="MetafileCompanion32.Picture.1">
                  <p:embed/>
                </p:oleObj>
              </mc:Choice>
              <mc:Fallback>
                <p:oleObj name="Picture (32-bit)" r:id="rId4" imgW="941443" imgH="954062" progId="MetafileCompanion32.Picture.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152400"/>
                        <a:ext cx="1352550" cy="1371600"/>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556260" y="3095714"/>
            <a:ext cx="8077200" cy="1200329"/>
          </a:xfrm>
          <a:prstGeom prst="rect">
            <a:avLst/>
          </a:prstGeom>
          <a:noFill/>
        </p:spPr>
        <p:txBody>
          <a:bodyPr wrap="square" rtlCol="0">
            <a:spAutoFit/>
          </a:bodyPr>
          <a:lstStyle/>
          <a:p>
            <a:pPr algn="ctr"/>
            <a:r>
              <a:rPr lang="en-US" sz="7200" dirty="0" smtClean="0">
                <a:solidFill>
                  <a:schemeClr val="accent1"/>
                </a:solidFill>
                <a:latin typeface="Century Gothic" pitchFamily="34" charset="0"/>
              </a:rPr>
              <a:t>Indirect Bullying</a:t>
            </a:r>
            <a:endParaRPr lang="en-US" sz="7200" dirty="0">
              <a:solidFill>
                <a:schemeClr val="accent1"/>
              </a:solidFill>
              <a:latin typeface="Century Gothic" pitchFamily="34" charset="0"/>
            </a:endParaRPr>
          </a:p>
        </p:txBody>
      </p:sp>
      <p:sp>
        <p:nvSpPr>
          <p:cNvPr id="6" name="TextBox 5"/>
          <p:cNvSpPr txBox="1"/>
          <p:nvPr/>
        </p:nvSpPr>
        <p:spPr>
          <a:xfrm>
            <a:off x="632460" y="4282619"/>
            <a:ext cx="7924800" cy="2449901"/>
          </a:xfrm>
          <a:prstGeom prst="rect">
            <a:avLst/>
          </a:prstGeom>
          <a:noFill/>
        </p:spPr>
        <p:txBody>
          <a:bodyPr wrap="square" rtlCol="0">
            <a:spAutoFit/>
          </a:bodyPr>
          <a:lstStyle/>
          <a:p>
            <a:pPr marL="285750" indent="-285750">
              <a:spcBef>
                <a:spcPct val="10000"/>
              </a:spcBef>
              <a:buFont typeface="Wingdings" pitchFamily="2" charset="2"/>
              <a:buChar char="§"/>
            </a:pPr>
            <a:r>
              <a:rPr lang="en-US" sz="2600" dirty="0">
                <a:latin typeface="Comic Sans MS" pitchFamily="66" charset="0"/>
              </a:rPr>
              <a:t>Getting another person to bully someone for you</a:t>
            </a:r>
          </a:p>
          <a:p>
            <a:pPr marL="285750" indent="-285750">
              <a:spcBef>
                <a:spcPct val="10000"/>
              </a:spcBef>
              <a:buFont typeface="Wingdings" pitchFamily="2" charset="2"/>
              <a:buChar char="§"/>
            </a:pPr>
            <a:r>
              <a:rPr lang="en-US" sz="2600" dirty="0">
                <a:latin typeface="Comic Sans MS" pitchFamily="66" charset="0"/>
              </a:rPr>
              <a:t>Spreading rumors</a:t>
            </a:r>
          </a:p>
          <a:p>
            <a:pPr marL="285750" indent="-285750">
              <a:spcBef>
                <a:spcPct val="10000"/>
              </a:spcBef>
              <a:buFont typeface="Wingdings" pitchFamily="2" charset="2"/>
              <a:buChar char="§"/>
            </a:pPr>
            <a:r>
              <a:rPr lang="en-US" sz="2600" dirty="0">
                <a:latin typeface="Comic Sans MS" pitchFamily="66" charset="0"/>
              </a:rPr>
              <a:t>Deliberately excluding someone from a group or activity</a:t>
            </a:r>
          </a:p>
          <a:p>
            <a:pPr marL="285750" indent="-285750">
              <a:buFont typeface="Wingdings" pitchFamily="2" charset="2"/>
              <a:buChar char="§"/>
            </a:pPr>
            <a:r>
              <a:rPr lang="en-US" sz="2600" dirty="0">
                <a:latin typeface="Comic Sans MS" pitchFamily="66" charset="0"/>
              </a:rPr>
              <a:t>Cyber-bullying</a:t>
            </a:r>
          </a:p>
          <a:p>
            <a:endParaRPr lang="en-US" dirty="0"/>
          </a:p>
        </p:txBody>
      </p:sp>
    </p:spTree>
    <p:extLst>
      <p:ext uri="{BB962C8B-B14F-4D97-AF65-F5344CB8AC3E}">
        <p14:creationId xmlns:p14="http://schemas.microsoft.com/office/powerpoint/2010/main" val="62036517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895600"/>
            <a:ext cx="7239000" cy="1981200"/>
          </a:xfrm>
        </p:spPr>
        <p:txBody>
          <a:bodyPr/>
          <a:lstStyle/>
          <a:p>
            <a:r>
              <a:rPr lang="en-US" dirty="0" smtClean="0">
                <a:solidFill>
                  <a:schemeClr val="accent1">
                    <a:lumMod val="60000"/>
                    <a:lumOff val="40000"/>
                  </a:schemeClr>
                </a:solidFill>
                <a:latin typeface="Century Gothic" pitchFamily="34" charset="0"/>
              </a:rPr>
              <a:t/>
            </a:r>
            <a:br>
              <a:rPr lang="en-US" dirty="0" smtClean="0">
                <a:solidFill>
                  <a:schemeClr val="accent1">
                    <a:lumMod val="60000"/>
                    <a:lumOff val="40000"/>
                  </a:schemeClr>
                </a:solidFill>
                <a:latin typeface="Century Gothic" pitchFamily="34" charset="0"/>
              </a:rPr>
            </a:br>
            <a:r>
              <a:rPr lang="en-US" dirty="0">
                <a:solidFill>
                  <a:schemeClr val="accent1">
                    <a:lumMod val="60000"/>
                    <a:lumOff val="40000"/>
                  </a:schemeClr>
                </a:solidFill>
                <a:latin typeface="Century Gothic" pitchFamily="34" charset="0"/>
              </a:rPr>
              <a:t/>
            </a:r>
            <a:br>
              <a:rPr lang="en-US" dirty="0">
                <a:solidFill>
                  <a:schemeClr val="accent1">
                    <a:lumMod val="60000"/>
                    <a:lumOff val="40000"/>
                  </a:schemeClr>
                </a:solidFill>
                <a:latin typeface="Century Gothic" pitchFamily="34" charset="0"/>
              </a:rPr>
            </a:br>
            <a:r>
              <a:rPr lang="en-US" dirty="0" smtClean="0">
                <a:solidFill>
                  <a:schemeClr val="accent1">
                    <a:lumMod val="60000"/>
                    <a:lumOff val="40000"/>
                  </a:schemeClr>
                </a:solidFill>
                <a:latin typeface="Century Gothic" pitchFamily="34" charset="0"/>
              </a:rPr>
              <a:t/>
            </a:r>
            <a:br>
              <a:rPr lang="en-US" dirty="0" smtClean="0">
                <a:solidFill>
                  <a:schemeClr val="accent1">
                    <a:lumMod val="60000"/>
                    <a:lumOff val="40000"/>
                  </a:schemeClr>
                </a:solidFill>
                <a:latin typeface="Century Gothic" pitchFamily="34" charset="0"/>
              </a:rPr>
            </a:br>
            <a:r>
              <a:rPr lang="en-US" dirty="0" smtClean="0">
                <a:solidFill>
                  <a:schemeClr val="accent1">
                    <a:lumMod val="60000"/>
                    <a:lumOff val="40000"/>
                  </a:schemeClr>
                </a:solidFill>
                <a:latin typeface="Century Gothic" pitchFamily="34" charset="0"/>
              </a:rPr>
              <a:t>Video </a:t>
            </a:r>
            <a:r>
              <a:rPr lang="en-US" dirty="0" smtClean="0">
                <a:solidFill>
                  <a:schemeClr val="accent1">
                    <a:lumMod val="60000"/>
                    <a:lumOff val="40000"/>
                  </a:schemeClr>
                </a:solidFill>
                <a:latin typeface="Century Gothic" pitchFamily="34" charset="0"/>
              </a:rPr>
              <a:t>– </a:t>
            </a:r>
            <a:br>
              <a:rPr lang="en-US" dirty="0" smtClean="0">
                <a:solidFill>
                  <a:schemeClr val="accent1">
                    <a:lumMod val="60000"/>
                    <a:lumOff val="40000"/>
                  </a:schemeClr>
                </a:solidFill>
                <a:latin typeface="Century Gothic" pitchFamily="34" charset="0"/>
              </a:rPr>
            </a:br>
            <a:r>
              <a:rPr lang="en-US" sz="6000" dirty="0" smtClean="0">
                <a:solidFill>
                  <a:schemeClr val="accent1">
                    <a:lumMod val="60000"/>
                    <a:lumOff val="40000"/>
                  </a:schemeClr>
                </a:solidFill>
                <a:latin typeface="Century Gothic" pitchFamily="34" charset="0"/>
              </a:rPr>
              <a:t>The Jonah Mowry Story</a:t>
            </a:r>
            <a:endParaRPr lang="en-US" sz="6000" dirty="0">
              <a:latin typeface="Century Gothic" pitchFamily="34" charset="0"/>
            </a:endParaRPr>
          </a:p>
        </p:txBody>
      </p:sp>
    </p:spTree>
    <p:extLst>
      <p:ext uri="{BB962C8B-B14F-4D97-AF65-F5344CB8AC3E}">
        <p14:creationId xmlns:p14="http://schemas.microsoft.com/office/powerpoint/2010/main" val="503534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title"/>
          </p:nvPr>
        </p:nvSpPr>
        <p:spPr>
          <a:xfrm>
            <a:off x="609600" y="457200"/>
            <a:ext cx="8382000" cy="838200"/>
          </a:xfrm>
        </p:spPr>
        <p:txBody>
          <a:bodyPr/>
          <a:lstStyle/>
          <a:p>
            <a:pPr algn="ctr"/>
            <a:r>
              <a:rPr lang="en-US" sz="4800" b="1" dirty="0" smtClean="0">
                <a:solidFill>
                  <a:srgbClr val="FFC000"/>
                </a:solidFill>
                <a:latin typeface="Century Gothic" pitchFamily="34" charset="0"/>
              </a:rPr>
              <a:t>CYBERBULLYING IS…</a:t>
            </a:r>
          </a:p>
        </p:txBody>
      </p:sp>
      <p:sp>
        <p:nvSpPr>
          <p:cNvPr id="5123" name="Rectangle 8"/>
          <p:cNvSpPr>
            <a:spLocks noGrp="1" noChangeArrowheads="1"/>
          </p:cNvSpPr>
          <p:nvPr>
            <p:ph idx="1"/>
          </p:nvPr>
        </p:nvSpPr>
        <p:spPr>
          <a:xfrm>
            <a:off x="609600" y="1600200"/>
            <a:ext cx="8534400" cy="4953000"/>
          </a:xfrm>
        </p:spPr>
        <p:txBody>
          <a:bodyPr>
            <a:normAutofit/>
          </a:bodyPr>
          <a:lstStyle/>
          <a:p>
            <a:pPr>
              <a:buFont typeface="Wingdings" pitchFamily="2" charset="2"/>
              <a:buChar char="§"/>
            </a:pPr>
            <a:r>
              <a:rPr lang="en-US" sz="2400" dirty="0" smtClean="0">
                <a:latin typeface="Comic Sans MS" pitchFamily="66" charset="0"/>
              </a:rPr>
              <a:t>Being cruel to others by sending or posting harmful</a:t>
            </a:r>
          </a:p>
          <a:p>
            <a:pPr>
              <a:buNone/>
            </a:pPr>
            <a:r>
              <a:rPr lang="en-US" sz="2400" dirty="0" smtClean="0">
                <a:latin typeface="Comic Sans MS" pitchFamily="66" charset="0"/>
              </a:rPr>
              <a:t>    material using technological means</a:t>
            </a:r>
          </a:p>
          <a:p>
            <a:pPr>
              <a:buFont typeface="Wingdings" pitchFamily="2" charset="2"/>
              <a:buChar char="§"/>
            </a:pPr>
            <a:r>
              <a:rPr lang="en-US" sz="2400" dirty="0">
                <a:latin typeface="Comic Sans MS" pitchFamily="66" charset="0"/>
              </a:rPr>
              <a:t>A</a:t>
            </a:r>
            <a:r>
              <a:rPr lang="en-US" sz="2400" dirty="0" smtClean="0">
                <a:latin typeface="Comic Sans MS" pitchFamily="66" charset="0"/>
              </a:rPr>
              <a:t>n individual or group that uses information and communication involving electronic technologies to facilitate deliberate and repeated harassment or</a:t>
            </a:r>
          </a:p>
          <a:p>
            <a:pPr>
              <a:buFont typeface="Wingdings" pitchFamily="2" charset="2"/>
              <a:buChar char="§"/>
            </a:pPr>
            <a:r>
              <a:rPr lang="en-US" sz="2400" dirty="0">
                <a:latin typeface="Comic Sans MS" pitchFamily="66" charset="0"/>
              </a:rPr>
              <a:t>T</a:t>
            </a:r>
            <a:r>
              <a:rPr lang="en-US" sz="2400" dirty="0" smtClean="0">
                <a:latin typeface="Comic Sans MS" pitchFamily="66" charset="0"/>
              </a:rPr>
              <a:t>hreats to an individual or group</a:t>
            </a:r>
          </a:p>
          <a:p>
            <a:pPr>
              <a:buFont typeface="Wingdings" pitchFamily="2" charset="2"/>
              <a:buNone/>
            </a:pPr>
            <a:endParaRPr lang="en-US" sz="2400" dirty="0" smtClean="0">
              <a:latin typeface="Comic Sans MS" pitchFamily="66" charset="0"/>
            </a:endParaRPr>
          </a:p>
          <a:p>
            <a:pPr>
              <a:buFont typeface="Wingdings" pitchFamily="2" charset="2"/>
              <a:buNone/>
            </a:pPr>
            <a:r>
              <a:rPr lang="en-US" sz="2400" dirty="0" smtClean="0">
                <a:latin typeface="Comic Sans MS" pitchFamily="66" charset="0"/>
              </a:rPr>
              <a:t>Also known as:</a:t>
            </a:r>
          </a:p>
          <a:p>
            <a:pPr>
              <a:buFont typeface="Wingdings" pitchFamily="2" charset="2"/>
              <a:buNone/>
            </a:pPr>
            <a:r>
              <a:rPr lang="en-US" sz="2400" dirty="0" smtClean="0">
                <a:latin typeface="Comic Sans MS" pitchFamily="66" charset="0"/>
              </a:rPr>
              <a:t> ‘Electronic Bullying’ &amp;</a:t>
            </a:r>
          </a:p>
          <a:p>
            <a:pPr>
              <a:buFont typeface="Wingdings" pitchFamily="2" charset="2"/>
              <a:buNone/>
            </a:pPr>
            <a:r>
              <a:rPr lang="en-US" sz="2400" dirty="0" smtClean="0">
                <a:latin typeface="Comic Sans MS" pitchFamily="66" charset="0"/>
              </a:rPr>
              <a:t> ‘Online Social Cruelty’</a:t>
            </a:r>
          </a:p>
          <a:p>
            <a:pPr>
              <a:buFont typeface="Wingdings" pitchFamily="2" charset="2"/>
              <a:buNone/>
            </a:pPr>
            <a:endParaRPr lang="en-US" sz="2400" dirty="0" smtClean="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4572000"/>
            <a:ext cx="3200400" cy="1798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4887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838200" y="152400"/>
            <a:ext cx="8001000" cy="914400"/>
          </a:xfrm>
        </p:spPr>
        <p:txBody>
          <a:bodyPr/>
          <a:lstStyle/>
          <a:p>
            <a:pPr algn="ctr"/>
            <a:r>
              <a:rPr lang="en-US" sz="3600" b="1" dirty="0" smtClean="0">
                <a:latin typeface="DJ Basic" pitchFamily="2" charset="0"/>
              </a:rPr>
              <a:t/>
            </a:r>
            <a:br>
              <a:rPr lang="en-US" sz="3600" b="1" dirty="0" smtClean="0">
                <a:latin typeface="DJ Basic" pitchFamily="2" charset="0"/>
              </a:rPr>
            </a:br>
            <a:r>
              <a:rPr lang="en-US" sz="3200" b="1" dirty="0" smtClean="0">
                <a:solidFill>
                  <a:schemeClr val="accent1">
                    <a:lumMod val="75000"/>
                  </a:schemeClr>
                </a:solidFill>
                <a:latin typeface="Century Gothic" pitchFamily="34" charset="0"/>
              </a:rPr>
              <a:t>CYBERBULLIES’ </a:t>
            </a:r>
            <a:r>
              <a:rPr lang="en-US" sz="3200" dirty="0" smtClean="0">
                <a:solidFill>
                  <a:schemeClr val="accent1">
                    <a:lumMod val="75000"/>
                  </a:schemeClr>
                </a:solidFill>
                <a:latin typeface="Century Gothic" pitchFamily="34" charset="0"/>
              </a:rPr>
              <a:t>PLACES OF ATTACK</a:t>
            </a:r>
          </a:p>
        </p:txBody>
      </p:sp>
      <p:sp>
        <p:nvSpPr>
          <p:cNvPr id="120835" name="Rectangle 3"/>
          <p:cNvSpPr>
            <a:spLocks noGrp="1" noChangeArrowheads="1"/>
          </p:cNvSpPr>
          <p:nvPr>
            <p:ph idx="1"/>
          </p:nvPr>
        </p:nvSpPr>
        <p:spPr>
          <a:xfrm>
            <a:off x="762000" y="1371600"/>
            <a:ext cx="7467600" cy="4419600"/>
          </a:xfrm>
        </p:spPr>
        <p:txBody>
          <a:bodyPr>
            <a:normAutofit fontScale="92500"/>
          </a:bodyPr>
          <a:lstStyle/>
          <a:p>
            <a:pPr>
              <a:buFont typeface="Wingdings" pitchFamily="2" charset="2"/>
              <a:buChar char="§"/>
            </a:pPr>
            <a:r>
              <a:rPr lang="en-US" dirty="0" smtClean="0">
                <a:latin typeface="Comic Sans MS" pitchFamily="66" charset="0"/>
              </a:rPr>
              <a:t>E-mail</a:t>
            </a:r>
          </a:p>
          <a:p>
            <a:pPr>
              <a:buFont typeface="Wingdings" pitchFamily="2" charset="2"/>
              <a:buChar char="§"/>
            </a:pPr>
            <a:r>
              <a:rPr lang="en-US" dirty="0" smtClean="0">
                <a:latin typeface="Comic Sans MS" pitchFamily="66" charset="0"/>
              </a:rPr>
              <a:t>Cell phones</a:t>
            </a:r>
          </a:p>
          <a:p>
            <a:pPr>
              <a:buFont typeface="Wingdings" pitchFamily="2" charset="2"/>
              <a:buChar char="§"/>
            </a:pPr>
            <a:r>
              <a:rPr lang="en-US" dirty="0" smtClean="0">
                <a:latin typeface="Comic Sans MS" pitchFamily="66" charset="0"/>
              </a:rPr>
              <a:t>Text messages</a:t>
            </a:r>
          </a:p>
          <a:p>
            <a:pPr>
              <a:buFont typeface="Wingdings" pitchFamily="2" charset="2"/>
              <a:buChar char="§"/>
            </a:pPr>
            <a:r>
              <a:rPr lang="en-US" dirty="0" smtClean="0">
                <a:latin typeface="Comic Sans MS" pitchFamily="66" charset="0"/>
              </a:rPr>
              <a:t>Instant messaging</a:t>
            </a:r>
          </a:p>
          <a:p>
            <a:pPr>
              <a:buFont typeface="Wingdings" pitchFamily="2" charset="2"/>
              <a:buChar char="§"/>
            </a:pPr>
            <a:r>
              <a:rPr lang="en-US" dirty="0" smtClean="0">
                <a:latin typeface="Comic Sans MS" pitchFamily="66" charset="0"/>
              </a:rPr>
              <a:t>Defamatory personal web sites</a:t>
            </a:r>
          </a:p>
          <a:p>
            <a:pPr>
              <a:buFont typeface="Wingdings" pitchFamily="2" charset="2"/>
              <a:buChar char="§"/>
            </a:pPr>
            <a:r>
              <a:rPr lang="en-US" dirty="0" smtClean="0">
                <a:latin typeface="Comic Sans MS" pitchFamily="66" charset="0"/>
              </a:rPr>
              <a:t>Defamatory online personal polling web sites</a:t>
            </a:r>
          </a:p>
          <a:p>
            <a:pPr>
              <a:buFont typeface="Wingdings" pitchFamily="2" charset="2"/>
              <a:buChar char="§"/>
            </a:pPr>
            <a:r>
              <a:rPr lang="en-US" dirty="0" smtClean="0">
                <a:latin typeface="Comic Sans MS" pitchFamily="66" charset="0"/>
              </a:rPr>
              <a:t>Chat rooms</a:t>
            </a:r>
          </a:p>
          <a:p>
            <a:pPr>
              <a:buFont typeface="Wingdings" pitchFamily="2" charset="2"/>
              <a:buChar char="§"/>
            </a:pPr>
            <a:r>
              <a:rPr lang="en-US" dirty="0" smtClean="0">
                <a:latin typeface="Comic Sans MS" pitchFamily="66" charset="0"/>
              </a:rPr>
              <a:t>Twitter</a:t>
            </a:r>
          </a:p>
          <a:p>
            <a:pPr>
              <a:buFont typeface="Wingdings" pitchFamily="2" charset="2"/>
              <a:buChar char="§"/>
            </a:pPr>
            <a:r>
              <a:rPr lang="en-US" dirty="0" smtClean="0">
                <a:latin typeface="Comic Sans MS" pitchFamily="66" charset="0"/>
              </a:rPr>
              <a:t>Instagram like sites</a:t>
            </a:r>
          </a:p>
        </p:txBody>
      </p:sp>
      <p:pic>
        <p:nvPicPr>
          <p:cNvPr id="3074" name="Picture 2" descr="https://encrypted-tbn2.google.com/images?q=tbn:ANd9GcR4KDUA_ciCzmjFsrlJ-S_gRui4YliYmlauadFdun0iAD7Er6zeX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4191000"/>
            <a:ext cx="3657600" cy="2575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38615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1066800" y="228600"/>
            <a:ext cx="7239000" cy="1143000"/>
          </a:xfrm>
        </p:spPr>
        <p:txBody>
          <a:bodyPr>
            <a:normAutofit/>
          </a:bodyPr>
          <a:lstStyle/>
          <a:p>
            <a:r>
              <a:rPr lang="en-US" sz="3600" b="1" dirty="0" smtClean="0">
                <a:solidFill>
                  <a:schemeClr val="accent1">
                    <a:lumMod val="75000"/>
                  </a:schemeClr>
                </a:solidFill>
                <a:latin typeface="Century Gothic" pitchFamily="34" charset="0"/>
              </a:rPr>
              <a:t>CYBERBULLYING PREVALENCE</a:t>
            </a:r>
          </a:p>
        </p:txBody>
      </p:sp>
      <p:sp>
        <p:nvSpPr>
          <p:cNvPr id="166915" name="Rectangle 3"/>
          <p:cNvSpPr>
            <a:spLocks noGrp="1" noChangeArrowheads="1"/>
          </p:cNvSpPr>
          <p:nvPr>
            <p:ph idx="1"/>
          </p:nvPr>
        </p:nvSpPr>
        <p:spPr>
          <a:xfrm>
            <a:off x="609600" y="1752600"/>
            <a:ext cx="8077200" cy="4800600"/>
          </a:xfrm>
        </p:spPr>
        <p:txBody>
          <a:bodyPr>
            <a:normAutofit/>
          </a:bodyPr>
          <a:lstStyle/>
          <a:p>
            <a:pPr>
              <a:lnSpc>
                <a:spcPct val="80000"/>
              </a:lnSpc>
              <a:buFont typeface="Wingdings" pitchFamily="2" charset="2"/>
              <a:buChar char="§"/>
            </a:pPr>
            <a:r>
              <a:rPr lang="en-US" sz="2400" dirty="0" smtClean="0">
                <a:latin typeface="Comic Sans MS" pitchFamily="66" charset="0"/>
              </a:rPr>
              <a:t>90% of middle school students polled had their feelings hurt online</a:t>
            </a:r>
          </a:p>
          <a:p>
            <a:pPr>
              <a:lnSpc>
                <a:spcPct val="80000"/>
              </a:lnSpc>
              <a:buFont typeface="Wingdings" pitchFamily="2" charset="2"/>
              <a:buChar char="§"/>
            </a:pPr>
            <a:r>
              <a:rPr lang="en-US" sz="2400" dirty="0" smtClean="0">
                <a:latin typeface="Comic Sans MS" pitchFamily="66" charset="0"/>
              </a:rPr>
              <a:t>65% of students between 8-14 have been involved directly or indirectly in a cyber bullying incident as the cyber bully, victim or friend</a:t>
            </a:r>
          </a:p>
          <a:p>
            <a:pPr>
              <a:lnSpc>
                <a:spcPct val="80000"/>
              </a:lnSpc>
              <a:buFont typeface="Wingdings" pitchFamily="2" charset="2"/>
              <a:buChar char="§"/>
            </a:pPr>
            <a:r>
              <a:rPr lang="en-US" sz="2400" dirty="0" smtClean="0">
                <a:latin typeface="Comic Sans MS" pitchFamily="66" charset="0"/>
              </a:rPr>
              <a:t>50% have seen or heard of a website bashing of another student</a:t>
            </a:r>
          </a:p>
          <a:p>
            <a:pPr>
              <a:lnSpc>
                <a:spcPct val="80000"/>
              </a:lnSpc>
              <a:buFont typeface="Wingdings" pitchFamily="2" charset="2"/>
              <a:buChar char="§"/>
            </a:pPr>
            <a:r>
              <a:rPr lang="en-US" sz="2400" dirty="0" smtClean="0">
                <a:latin typeface="Comic Sans MS" pitchFamily="66" charset="0"/>
              </a:rPr>
              <a:t>75% have visited a website bashing</a:t>
            </a:r>
          </a:p>
          <a:p>
            <a:pPr>
              <a:lnSpc>
                <a:spcPct val="80000"/>
              </a:lnSpc>
              <a:buFont typeface="Wingdings" pitchFamily="2" charset="2"/>
              <a:buChar char="§"/>
            </a:pPr>
            <a:r>
              <a:rPr lang="en-US" sz="2400" dirty="0" smtClean="0">
                <a:latin typeface="Comic Sans MS" pitchFamily="66" charset="0"/>
              </a:rPr>
              <a:t>40% had their password stolen and changed by a bully (locking them out of their own account) or sent communications posing as them</a:t>
            </a:r>
          </a:p>
          <a:p>
            <a:pPr>
              <a:lnSpc>
                <a:spcPct val="80000"/>
              </a:lnSpc>
              <a:buFont typeface="Wingdings" pitchFamily="2" charset="2"/>
              <a:buChar char="§"/>
            </a:pPr>
            <a:r>
              <a:rPr lang="en-US" sz="2400" dirty="0" smtClean="0">
                <a:latin typeface="Comic Sans MS" pitchFamily="66" charset="0"/>
              </a:rPr>
              <a:t>Only 15% of parents polled knew what cyber bullying was</a:t>
            </a:r>
          </a:p>
          <a:p>
            <a:pPr>
              <a:lnSpc>
                <a:spcPct val="80000"/>
              </a:lnSpc>
              <a:buFont typeface="Wingdings" pitchFamily="2" charset="2"/>
              <a:buNone/>
            </a:pPr>
            <a:endParaRPr lang="en-US" sz="2400" dirty="0" smtClean="0"/>
          </a:p>
        </p:txBody>
      </p:sp>
    </p:spTree>
    <p:extLst>
      <p:ext uri="{BB962C8B-B14F-4D97-AF65-F5344CB8AC3E}">
        <p14:creationId xmlns:p14="http://schemas.microsoft.com/office/powerpoint/2010/main" val="283776681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457200" y="304800"/>
            <a:ext cx="8534400" cy="1143000"/>
          </a:xfrm>
        </p:spPr>
        <p:txBody>
          <a:bodyPr/>
          <a:lstStyle/>
          <a:p>
            <a:pPr algn="ctr"/>
            <a:r>
              <a:rPr lang="en-US" sz="4800" b="1" dirty="0" smtClean="0">
                <a:solidFill>
                  <a:schemeClr val="accent1">
                    <a:lumMod val="40000"/>
                    <a:lumOff val="60000"/>
                  </a:schemeClr>
                </a:solidFill>
                <a:latin typeface="Century Gothic" pitchFamily="34" charset="0"/>
              </a:rPr>
              <a:t>CYBERBULLYING TYPES</a:t>
            </a:r>
          </a:p>
        </p:txBody>
      </p:sp>
      <p:sp>
        <p:nvSpPr>
          <p:cNvPr id="128003" name="Rectangle 3"/>
          <p:cNvSpPr>
            <a:spLocks noGrp="1" noChangeArrowheads="1"/>
          </p:cNvSpPr>
          <p:nvPr>
            <p:ph idx="1"/>
          </p:nvPr>
        </p:nvSpPr>
        <p:spPr>
          <a:xfrm>
            <a:off x="609600" y="1524000"/>
            <a:ext cx="8077200" cy="5105400"/>
          </a:xfrm>
        </p:spPr>
        <p:txBody>
          <a:bodyPr>
            <a:normAutofit/>
          </a:bodyPr>
          <a:lstStyle/>
          <a:p>
            <a:pPr>
              <a:lnSpc>
                <a:spcPct val="80000"/>
              </a:lnSpc>
              <a:buFont typeface="Wingdings" pitchFamily="2" charset="2"/>
              <a:buChar char="§"/>
            </a:pPr>
            <a:r>
              <a:rPr lang="en-US" sz="2400" b="1" u="sng" dirty="0" smtClean="0">
                <a:latin typeface="Comic Sans MS" pitchFamily="66" charset="0"/>
              </a:rPr>
              <a:t>“Flaming”:</a:t>
            </a:r>
            <a:r>
              <a:rPr lang="en-US" sz="2400" dirty="0" smtClean="0">
                <a:latin typeface="Comic Sans MS" pitchFamily="66" charset="0"/>
              </a:rPr>
              <a:t> Online fights using electronic messages with angry and vulgar language</a:t>
            </a:r>
          </a:p>
          <a:p>
            <a:pPr>
              <a:lnSpc>
                <a:spcPct val="80000"/>
              </a:lnSpc>
              <a:buFont typeface="Wingdings" pitchFamily="2" charset="2"/>
              <a:buChar char="§"/>
            </a:pPr>
            <a:endParaRPr lang="en-US" sz="2400" b="1" dirty="0" smtClean="0">
              <a:latin typeface="Comic Sans MS" pitchFamily="66" charset="0"/>
            </a:endParaRPr>
          </a:p>
          <a:p>
            <a:pPr>
              <a:lnSpc>
                <a:spcPct val="80000"/>
              </a:lnSpc>
              <a:buFont typeface="Wingdings" pitchFamily="2" charset="2"/>
              <a:buChar char="§"/>
            </a:pPr>
            <a:r>
              <a:rPr lang="en-US" sz="2400" b="1" u="sng" dirty="0" smtClean="0">
                <a:latin typeface="Comic Sans MS" pitchFamily="66" charset="0"/>
              </a:rPr>
              <a:t>“Harassment”:</a:t>
            </a:r>
            <a:r>
              <a:rPr lang="en-US" sz="2400" dirty="0" smtClean="0">
                <a:latin typeface="Comic Sans MS" pitchFamily="66" charset="0"/>
              </a:rPr>
              <a:t> Repeatedly sending offensive, rude, and insulting messages</a:t>
            </a:r>
          </a:p>
          <a:p>
            <a:pPr>
              <a:lnSpc>
                <a:spcPct val="80000"/>
              </a:lnSpc>
              <a:buFont typeface="Wingdings" pitchFamily="2" charset="2"/>
              <a:buChar char="§"/>
            </a:pPr>
            <a:endParaRPr lang="en-US" sz="2400" b="1" dirty="0" smtClean="0">
              <a:latin typeface="Comic Sans MS" pitchFamily="66" charset="0"/>
            </a:endParaRPr>
          </a:p>
          <a:p>
            <a:pPr>
              <a:lnSpc>
                <a:spcPct val="80000"/>
              </a:lnSpc>
              <a:buFont typeface="Wingdings" pitchFamily="2" charset="2"/>
              <a:buChar char="§"/>
            </a:pPr>
            <a:r>
              <a:rPr lang="en-US" sz="2400" b="1" u="sng" dirty="0" smtClean="0">
                <a:latin typeface="Comic Sans MS" pitchFamily="66" charset="0"/>
              </a:rPr>
              <a:t>“Cyber stalking”:</a:t>
            </a:r>
            <a:r>
              <a:rPr lang="en-US" sz="2400" dirty="0" smtClean="0">
                <a:latin typeface="Comic Sans MS" pitchFamily="66" charset="0"/>
              </a:rPr>
              <a:t> Repeatedly sending messages that include threats of harm or are highly intimidating, engaging in other on-line activities that make a person afraid for his or her own safety</a:t>
            </a:r>
          </a:p>
          <a:p>
            <a:pPr>
              <a:lnSpc>
                <a:spcPct val="80000"/>
              </a:lnSpc>
              <a:buFont typeface="Wingdings" pitchFamily="2" charset="2"/>
              <a:buChar char="§"/>
            </a:pPr>
            <a:endParaRPr lang="en-US" sz="2400" dirty="0" smtClean="0">
              <a:latin typeface="Comic Sans MS" pitchFamily="66" charset="0"/>
            </a:endParaRPr>
          </a:p>
          <a:p>
            <a:pPr>
              <a:lnSpc>
                <a:spcPct val="80000"/>
              </a:lnSpc>
              <a:buFont typeface="Wingdings" pitchFamily="2" charset="2"/>
              <a:buChar char="§"/>
            </a:pPr>
            <a:r>
              <a:rPr lang="en-US" sz="2400" b="1" u="sng" dirty="0" smtClean="0">
                <a:latin typeface="Comic Sans MS" pitchFamily="66" charset="0"/>
              </a:rPr>
              <a:t>“Denigration”:</a:t>
            </a:r>
            <a:r>
              <a:rPr lang="en-US" sz="2400" dirty="0" smtClean="0">
                <a:latin typeface="Comic Sans MS" pitchFamily="66" charset="0"/>
              </a:rPr>
              <a:t> ‘Dissing’ someone online, and/or sending or posting cruel gossip or rumors about a person to damage his or her reputation or friendships</a:t>
            </a:r>
          </a:p>
        </p:txBody>
      </p:sp>
    </p:spTree>
    <p:extLst>
      <p:ext uri="{BB962C8B-B14F-4D97-AF65-F5344CB8AC3E}">
        <p14:creationId xmlns:p14="http://schemas.microsoft.com/office/powerpoint/2010/main" val="2839933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304800"/>
            <a:ext cx="8458200" cy="1143000"/>
          </a:xfrm>
        </p:spPr>
        <p:txBody>
          <a:bodyPr/>
          <a:lstStyle/>
          <a:p>
            <a:pPr algn="ctr"/>
            <a:r>
              <a:rPr lang="en-US" sz="4800" b="1" dirty="0" smtClean="0">
                <a:solidFill>
                  <a:schemeClr val="accent1">
                    <a:lumMod val="40000"/>
                    <a:lumOff val="60000"/>
                  </a:schemeClr>
                </a:solidFill>
                <a:latin typeface="Century Gothic" pitchFamily="34" charset="0"/>
              </a:rPr>
              <a:t>CYBERBULLYING TYPES</a:t>
            </a:r>
            <a:br>
              <a:rPr lang="en-US" sz="4800" b="1" dirty="0" smtClean="0">
                <a:solidFill>
                  <a:schemeClr val="accent1">
                    <a:lumMod val="40000"/>
                    <a:lumOff val="60000"/>
                  </a:schemeClr>
                </a:solidFill>
                <a:latin typeface="Century Gothic" pitchFamily="34" charset="0"/>
              </a:rPr>
            </a:br>
            <a:r>
              <a:rPr lang="en-US" sz="2000" dirty="0" smtClean="0">
                <a:solidFill>
                  <a:schemeClr val="accent1">
                    <a:lumMod val="40000"/>
                    <a:lumOff val="60000"/>
                  </a:schemeClr>
                </a:solidFill>
                <a:latin typeface="Century Gothic" pitchFamily="34" charset="0"/>
              </a:rPr>
              <a:t>Con’t</a:t>
            </a:r>
            <a:endParaRPr lang="en-US" sz="2000" b="1" dirty="0" smtClean="0">
              <a:solidFill>
                <a:schemeClr val="accent1">
                  <a:lumMod val="40000"/>
                  <a:lumOff val="60000"/>
                </a:schemeClr>
              </a:solidFill>
              <a:latin typeface="Century Gothic" pitchFamily="34" charset="0"/>
            </a:endParaRPr>
          </a:p>
        </p:txBody>
      </p:sp>
      <p:sp>
        <p:nvSpPr>
          <p:cNvPr id="129027" name="Rectangle 3"/>
          <p:cNvSpPr>
            <a:spLocks noGrp="1" noChangeArrowheads="1"/>
          </p:cNvSpPr>
          <p:nvPr>
            <p:ph idx="1"/>
          </p:nvPr>
        </p:nvSpPr>
        <p:spPr>
          <a:xfrm>
            <a:off x="457200" y="1524000"/>
            <a:ext cx="8458200" cy="5181600"/>
          </a:xfrm>
        </p:spPr>
        <p:txBody>
          <a:bodyPr>
            <a:normAutofit/>
          </a:bodyPr>
          <a:lstStyle/>
          <a:p>
            <a:pPr>
              <a:lnSpc>
                <a:spcPct val="80000"/>
              </a:lnSpc>
              <a:buFont typeface="Wingdings" pitchFamily="2" charset="2"/>
              <a:buChar char="§"/>
            </a:pPr>
            <a:r>
              <a:rPr lang="en-US" sz="2400" b="1" u="sng" dirty="0" smtClean="0">
                <a:latin typeface="Comic Sans MS" pitchFamily="66" charset="0"/>
              </a:rPr>
              <a:t>“Impersonation”:</a:t>
            </a:r>
            <a:r>
              <a:rPr lang="en-US" sz="2400" dirty="0" smtClean="0">
                <a:latin typeface="Comic Sans MS" pitchFamily="66" charset="0"/>
              </a:rPr>
              <a:t> Pretending to be someone else, sending or posting material online that makes that person look bad, gets that person in trouble or danger, or damages that person’s reputation or friendships</a:t>
            </a:r>
          </a:p>
          <a:p>
            <a:pPr>
              <a:lnSpc>
                <a:spcPct val="80000"/>
              </a:lnSpc>
              <a:buFont typeface="Wingdings" pitchFamily="2" charset="2"/>
              <a:buChar char="§"/>
            </a:pPr>
            <a:endParaRPr lang="en-US" sz="2400" dirty="0" smtClean="0">
              <a:latin typeface="Comic Sans MS" pitchFamily="66" charset="0"/>
            </a:endParaRPr>
          </a:p>
          <a:p>
            <a:pPr>
              <a:lnSpc>
                <a:spcPct val="80000"/>
              </a:lnSpc>
              <a:buFont typeface="Wingdings" pitchFamily="2" charset="2"/>
              <a:buChar char="§"/>
            </a:pPr>
            <a:r>
              <a:rPr lang="en-US" sz="2400" b="1" u="sng" dirty="0" smtClean="0">
                <a:latin typeface="Comic Sans MS" pitchFamily="66" charset="0"/>
              </a:rPr>
              <a:t>“Outing and Trickery”:</a:t>
            </a:r>
            <a:r>
              <a:rPr lang="en-US" sz="2400" dirty="0" smtClean="0">
                <a:latin typeface="Comic Sans MS" pitchFamily="66" charset="0"/>
              </a:rPr>
              <a:t> Sharing someone’s secret or embarrassing information online, tricking someone into revealing secrets or embarrassing information which is then shared online</a:t>
            </a:r>
          </a:p>
          <a:p>
            <a:pPr>
              <a:lnSpc>
                <a:spcPct val="80000"/>
              </a:lnSpc>
              <a:buFont typeface="Wingdings" pitchFamily="2" charset="2"/>
              <a:buChar char="§"/>
            </a:pPr>
            <a:endParaRPr lang="en-US" sz="2400" dirty="0" smtClean="0">
              <a:latin typeface="Comic Sans MS" pitchFamily="66" charset="0"/>
            </a:endParaRPr>
          </a:p>
          <a:p>
            <a:pPr>
              <a:lnSpc>
                <a:spcPct val="80000"/>
              </a:lnSpc>
              <a:buFont typeface="Wingdings" pitchFamily="2" charset="2"/>
              <a:buChar char="§"/>
            </a:pPr>
            <a:r>
              <a:rPr lang="en-US" sz="2400" b="1" u="sng" dirty="0" smtClean="0">
                <a:latin typeface="Comic Sans MS" pitchFamily="66" charset="0"/>
              </a:rPr>
              <a:t>“Exclusion”:</a:t>
            </a:r>
            <a:r>
              <a:rPr lang="en-US" sz="2400" dirty="0" smtClean="0">
                <a:latin typeface="Comic Sans MS" pitchFamily="66" charset="0"/>
              </a:rPr>
              <a:t> Intentionally excluding someone from an on-line group, like a ‘buddy list’</a:t>
            </a:r>
            <a:r>
              <a:rPr lang="en-US" sz="2400" b="1" dirty="0" smtClean="0">
                <a:latin typeface="Comic Sans MS" pitchFamily="66" charset="0"/>
              </a:rPr>
              <a:t> </a:t>
            </a:r>
          </a:p>
          <a:p>
            <a:pPr>
              <a:lnSpc>
                <a:spcPct val="80000"/>
              </a:lnSpc>
              <a:buFont typeface="Wingdings" pitchFamily="2" charset="2"/>
              <a:buChar char="§"/>
            </a:pPr>
            <a:endParaRPr lang="en-US" sz="2400" b="1" dirty="0" smtClean="0">
              <a:latin typeface="Comic Sans MS" pitchFamily="66" charset="0"/>
            </a:endParaRPr>
          </a:p>
          <a:p>
            <a:pPr marL="0" indent="0">
              <a:lnSpc>
                <a:spcPct val="80000"/>
              </a:lnSpc>
              <a:buNone/>
            </a:pPr>
            <a:endParaRPr lang="en-US" sz="1600" b="1" dirty="0">
              <a:latin typeface="Comic Sans MS" pitchFamily="66" charset="0"/>
            </a:endParaRPr>
          </a:p>
          <a:p>
            <a:pPr marL="0" indent="0">
              <a:lnSpc>
                <a:spcPct val="80000"/>
              </a:lnSpc>
              <a:buNone/>
            </a:pPr>
            <a:r>
              <a:rPr lang="en-US" sz="1400" b="1" dirty="0" smtClean="0">
                <a:latin typeface="Comic Sans MS" pitchFamily="66" charset="0"/>
              </a:rPr>
              <a:t>{Nancy Willard, M.S., J.D., Director of the Center for Safe and Responsible Internet Use}</a:t>
            </a:r>
          </a:p>
          <a:p>
            <a:pPr>
              <a:lnSpc>
                <a:spcPct val="80000"/>
              </a:lnSpc>
            </a:pPr>
            <a:endParaRPr lang="en-US" sz="1600" dirty="0" smtClean="0"/>
          </a:p>
        </p:txBody>
      </p:sp>
    </p:spTree>
    <p:extLst>
      <p:ext uri="{BB962C8B-B14F-4D97-AF65-F5344CB8AC3E}">
        <p14:creationId xmlns:p14="http://schemas.microsoft.com/office/powerpoint/2010/main" val="36724472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352</TotalTime>
  <Words>1231</Words>
  <Application>Microsoft Office PowerPoint</Application>
  <PresentationFormat>On-screen Show (4:3)</PresentationFormat>
  <Paragraphs>171</Paragraphs>
  <Slides>20</Slides>
  <Notes>5</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23" baseType="lpstr">
      <vt:lpstr>Thermal</vt:lpstr>
      <vt:lpstr>Summer</vt:lpstr>
      <vt:lpstr>Picture (32-bit)</vt:lpstr>
      <vt:lpstr>Fremont Unified School District Presents</vt:lpstr>
      <vt:lpstr>    What Is Bullying?</vt:lpstr>
      <vt:lpstr>Direct Bullying</vt:lpstr>
      <vt:lpstr>   Video –  The Jonah Mowry Story</vt:lpstr>
      <vt:lpstr>CYBERBULLYING IS…</vt:lpstr>
      <vt:lpstr> CYBERBULLIES’ PLACES OF ATTACK</vt:lpstr>
      <vt:lpstr>CYBERBULLYING PREVALENCE</vt:lpstr>
      <vt:lpstr>CYBERBULLYING TYPES</vt:lpstr>
      <vt:lpstr>CYBERBULLYING TYPES Con’t</vt:lpstr>
      <vt:lpstr>    Who Are the Bullies?</vt:lpstr>
      <vt:lpstr>Teens Who Observe</vt:lpstr>
      <vt:lpstr>Reasons Teens Don’t Intervene</vt:lpstr>
      <vt:lpstr> Strategies for Teens  Witnessing Bullying</vt:lpstr>
      <vt:lpstr>Online Safety  Tips</vt:lpstr>
      <vt:lpstr>If you are the target…</vt:lpstr>
      <vt:lpstr>Fremont Unified School District  Board Policy 5131</vt:lpstr>
      <vt:lpstr>Case Study Junior High</vt:lpstr>
      <vt:lpstr>Discussion Questions</vt:lpstr>
      <vt:lpstr>Case Study High School</vt:lpstr>
      <vt:lpstr>Questions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 March</dc:creator>
  <cp:lastModifiedBy>Jan March</cp:lastModifiedBy>
  <cp:revision>35</cp:revision>
  <cp:lastPrinted>2012-08-28T22:58:10Z</cp:lastPrinted>
  <dcterms:created xsi:type="dcterms:W3CDTF">2012-07-12T21:38:54Z</dcterms:created>
  <dcterms:modified xsi:type="dcterms:W3CDTF">2012-08-28T23:24:12Z</dcterms:modified>
</cp:coreProperties>
</file>